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7" r:id="rId23"/>
    <p:sldId id="288" r:id="rId24"/>
    <p:sldId id="291" r:id="rId25"/>
    <p:sldId id="289" r:id="rId26"/>
    <p:sldId id="290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92" r:id="rId36"/>
    <p:sldId id="293" r:id="rId37"/>
    <p:sldId id="285" r:id="rId38"/>
    <p:sldId id="286" r:id="rId39"/>
    <p:sldId id="294" r:id="rId40"/>
    <p:sldId id="295" r:id="rId41"/>
    <p:sldId id="296" r:id="rId42"/>
    <p:sldId id="297" r:id="rId43"/>
    <p:sldId id="298" r:id="rId44"/>
    <p:sldId id="299" r:id="rId45"/>
    <p:sldId id="304" r:id="rId46"/>
    <p:sldId id="305" r:id="rId47"/>
    <p:sldId id="306" r:id="rId48"/>
    <p:sldId id="307" r:id="rId49"/>
    <p:sldId id="300" r:id="rId50"/>
    <p:sldId id="301" r:id="rId51"/>
    <p:sldId id="302" r:id="rId52"/>
    <p:sldId id="303" r:id="rId53"/>
    <p:sldId id="320" r:id="rId54"/>
    <p:sldId id="321" r:id="rId55"/>
    <p:sldId id="308" r:id="rId56"/>
    <p:sldId id="309" r:id="rId57"/>
    <p:sldId id="311" r:id="rId58"/>
    <p:sldId id="310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3" r:id="rId68"/>
    <p:sldId id="324" r:id="rId69"/>
    <p:sldId id="325" r:id="rId70"/>
    <p:sldId id="322" r:id="rId71"/>
    <p:sldId id="328" r:id="rId72"/>
    <p:sldId id="326" r:id="rId73"/>
    <p:sldId id="327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zOBkAd6Mnw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://www.famousscientists.org/georg-ohm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Electrical Circuits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1491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Electric Charges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3200" b="1" dirty="0" smtClean="0">
                <a:solidFill>
                  <a:srgbClr val="00868B"/>
                </a:solidFill>
                <a:latin typeface="+mj-lt"/>
              </a:rPr>
              <a:t>Electric </a:t>
            </a:r>
            <a:r>
              <a:rPr lang="en-AU" sz="3200" b="1" dirty="0">
                <a:solidFill>
                  <a:srgbClr val="00868B"/>
                </a:solidFill>
                <a:latin typeface="+mj-lt"/>
              </a:rPr>
              <a:t>charge</a:t>
            </a:r>
            <a:r>
              <a:rPr lang="en-AU" sz="3200" dirty="0">
                <a:solidFill>
                  <a:srgbClr val="444444"/>
                </a:solidFill>
                <a:latin typeface="+mj-lt"/>
              </a:rPr>
              <a:t> is defined as a physical property of an object that causes it to experience a force when placed in an electromagnetic field</a:t>
            </a:r>
            <a:r>
              <a:rPr lang="en-AU" sz="32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3200" dirty="0">
              <a:solidFill>
                <a:srgbClr val="444444"/>
              </a:solidFill>
              <a:latin typeface="+mj-lt"/>
            </a:endParaRPr>
          </a:p>
          <a:p>
            <a:r>
              <a:rPr lang="en-AU" sz="3200" b="1" dirty="0">
                <a:solidFill>
                  <a:srgbClr val="00868B"/>
                </a:solidFill>
                <a:latin typeface="+mj-lt"/>
              </a:rPr>
              <a:t>Electric charge</a:t>
            </a:r>
            <a:r>
              <a:rPr lang="en-AU" sz="3200" dirty="0">
                <a:solidFill>
                  <a:srgbClr val="444444"/>
                </a:solidFill>
                <a:latin typeface="+mj-lt"/>
              </a:rPr>
              <a:t> can be either </a:t>
            </a:r>
            <a:r>
              <a:rPr lang="en-AU" sz="3200" b="1" dirty="0">
                <a:solidFill>
                  <a:srgbClr val="F30277"/>
                </a:solidFill>
                <a:latin typeface="+mj-lt"/>
              </a:rPr>
              <a:t>positive</a:t>
            </a:r>
            <a:r>
              <a:rPr lang="en-AU" sz="3200" b="1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3200" dirty="0">
                <a:solidFill>
                  <a:srgbClr val="444444"/>
                </a:solidFill>
                <a:latin typeface="+mj-lt"/>
              </a:rPr>
              <a:t>or </a:t>
            </a:r>
            <a:r>
              <a:rPr lang="en-AU" sz="3200" b="1" dirty="0">
                <a:solidFill>
                  <a:srgbClr val="0066CC"/>
                </a:solidFill>
                <a:latin typeface="+mj-lt"/>
              </a:rPr>
              <a:t>negative.</a:t>
            </a:r>
            <a:endParaRPr lang="en-AU" sz="32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8694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392" y="1603276"/>
            <a:ext cx="11029615" cy="3678303"/>
          </a:xfrm>
        </p:spPr>
        <p:txBody>
          <a:bodyPr/>
          <a:lstStyle/>
          <a:p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Objects are made up of </a:t>
            </a:r>
            <a:r>
              <a:rPr lang="en-AU" sz="2400" b="1" dirty="0">
                <a:solidFill>
                  <a:srgbClr val="F30277"/>
                </a:solidFill>
                <a:latin typeface="Arial" panose="020B0604020202020204" pitchFamily="34" charset="0"/>
              </a:rPr>
              <a:t>positive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and </a:t>
            </a:r>
            <a:r>
              <a:rPr lang="en-AU" sz="2400" b="1" dirty="0">
                <a:solidFill>
                  <a:srgbClr val="0066CC"/>
                </a:solidFill>
                <a:latin typeface="Arial" panose="020B0604020202020204" pitchFamily="34" charset="0"/>
              </a:rPr>
              <a:t>negative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charges, which at the particle level are respectively </a:t>
            </a:r>
            <a:r>
              <a:rPr lang="en-AU" sz="2400" b="1" dirty="0">
                <a:solidFill>
                  <a:srgbClr val="F30277"/>
                </a:solidFill>
                <a:latin typeface="Arial" panose="020B0604020202020204" pitchFamily="34" charset="0"/>
              </a:rPr>
              <a:t>protons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and </a:t>
            </a:r>
            <a:r>
              <a:rPr lang="en-AU" sz="2400" b="1" dirty="0">
                <a:solidFill>
                  <a:srgbClr val="0066CC"/>
                </a:solidFill>
                <a:latin typeface="Arial" panose="020B0604020202020204" pitchFamily="34" charset="0"/>
              </a:rPr>
              <a:t>electrons</a:t>
            </a:r>
            <a:r>
              <a:rPr lang="en-AU" sz="2400" b="1" dirty="0" smtClean="0">
                <a:solidFill>
                  <a:srgbClr val="0066CC"/>
                </a:solidFill>
                <a:latin typeface="Arial" panose="020B0604020202020204" pitchFamily="34" charset="0"/>
              </a:rPr>
              <a:t>.</a:t>
            </a:r>
            <a:endParaRPr lang="en-AU" sz="24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A </a:t>
            </a:r>
            <a:r>
              <a:rPr lang="en-AU" sz="2400" b="1" dirty="0">
                <a:solidFill>
                  <a:srgbClr val="64B131"/>
                </a:solidFill>
                <a:latin typeface="Arial" panose="020B0604020202020204" pitchFamily="34" charset="0"/>
              </a:rPr>
              <a:t>neutral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object has a charge value of zero, as it has an equal number of positive and negative charges</a:t>
            </a:r>
            <a:r>
              <a:rPr lang="en-AU" sz="2400" dirty="0" smtClean="0">
                <a:solidFill>
                  <a:srgbClr val="444444"/>
                </a:solidFill>
                <a:latin typeface="Arial" panose="020B0604020202020204" pitchFamily="34" charset="0"/>
              </a:rPr>
              <a:t>.</a:t>
            </a:r>
            <a:endParaRPr lang="en-AU" sz="24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If an object has more positive charges than negative charges, it is </a:t>
            </a:r>
            <a:r>
              <a:rPr lang="en-AU" sz="2400" b="1" dirty="0">
                <a:solidFill>
                  <a:srgbClr val="F30277"/>
                </a:solidFill>
                <a:latin typeface="Arial" panose="020B0604020202020204" pitchFamily="34" charset="0"/>
              </a:rPr>
              <a:t>positive.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If it has more negative charges than positive charges, it is </a:t>
            </a:r>
            <a:r>
              <a:rPr lang="en-AU" sz="2400" b="1" dirty="0">
                <a:solidFill>
                  <a:srgbClr val="0066CC"/>
                </a:solidFill>
                <a:latin typeface="Arial" panose="020B0604020202020204" pitchFamily="34" charset="0"/>
              </a:rPr>
              <a:t>negative.</a:t>
            </a:r>
            <a:endParaRPr lang="en-AU" sz="24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endParaRPr lang="en-AU" dirty="0"/>
          </a:p>
        </p:txBody>
      </p:sp>
      <p:pic>
        <p:nvPicPr>
          <p:cNvPr id="6146" name="Picture 2" descr="https://www.educationperfect.com/media/content/Science/1443147451.694221g/1443147455053-3607308396246854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4686299"/>
            <a:ext cx="280035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497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292" y="923196"/>
            <a:ext cx="11029615" cy="3678303"/>
          </a:xfrm>
        </p:spPr>
        <p:txBody>
          <a:bodyPr/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When do charges attract and when do they repel each other</a:t>
            </a:r>
            <a:r>
              <a:rPr lang="en-AU" sz="2400" b="1" dirty="0" smtClean="0">
                <a:solidFill>
                  <a:srgbClr val="444444"/>
                </a:solidFill>
                <a:latin typeface="Arial" panose="020B0604020202020204" pitchFamily="34" charset="0"/>
              </a:rPr>
              <a:t>?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Opposite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charges will </a:t>
            </a:r>
            <a:r>
              <a:rPr lang="en-AU" sz="2400" b="1" dirty="0">
                <a:solidFill>
                  <a:srgbClr val="F30277"/>
                </a:solidFill>
                <a:latin typeface="Arial" panose="020B0604020202020204" pitchFamily="34" charset="0"/>
              </a:rPr>
              <a:t>attract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one another.</a:t>
            </a:r>
          </a:p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Like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charges will </a:t>
            </a:r>
            <a:r>
              <a:rPr lang="en-AU" sz="2400" b="1" dirty="0">
                <a:solidFill>
                  <a:srgbClr val="571A98"/>
                </a:solidFill>
                <a:latin typeface="Arial" panose="020B0604020202020204" pitchFamily="34" charset="0"/>
              </a:rPr>
              <a:t>repel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one another.</a:t>
            </a:r>
          </a:p>
          <a:p>
            <a:endParaRPr lang="en-AU" dirty="0"/>
          </a:p>
        </p:txBody>
      </p:sp>
      <p:pic>
        <p:nvPicPr>
          <p:cNvPr id="7173" name="Picture 5" descr="https://www.educationperfect.com/media/content/Science/1504653293.224671g/1504653299317-2063362652520756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4367876"/>
            <a:ext cx="33718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www.educationperfect.com/media/content/Science/1504653339.648981g/1504653345748-2063362652520756-optimis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5041900"/>
            <a:ext cx="33718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www.educationperfect.com/media/content/Science/1504653393.907661g/1504653395748-2063362652520756-optimis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3613150"/>
            <a:ext cx="33718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166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Electricity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54200"/>
            <a:ext cx="8346907" cy="462280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AU" sz="2800" b="1" dirty="0">
                <a:solidFill>
                  <a:srgbClr val="F30277"/>
                </a:solidFill>
                <a:latin typeface="+mj-lt"/>
              </a:rPr>
              <a:t>Electrical energy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 is a form of energy that is easy to create and transfer to make new forms of energy</a:t>
            </a:r>
            <a:r>
              <a:rPr lang="en-AU" sz="2800" b="1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This 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energy is created by movement of </a:t>
            </a:r>
            <a:r>
              <a:rPr lang="en-AU" sz="2800" b="1" dirty="0">
                <a:solidFill>
                  <a:srgbClr val="00868B"/>
                </a:solidFill>
                <a:latin typeface="+mj-lt"/>
              </a:rPr>
              <a:t>charge.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Protons do not move easily since they are trapped in the nucleus, so </a:t>
            </a:r>
            <a:r>
              <a:rPr lang="en-AU" sz="2800" b="1" dirty="0">
                <a:solidFill>
                  <a:srgbClr val="0066CC"/>
                </a:solidFill>
                <a:latin typeface="+mj-lt"/>
              </a:rPr>
              <a:t>electron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movement creates electricity</a:t>
            </a:r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The electrons must be unbound from their atoms to move, so systems with many </a:t>
            </a:r>
            <a:r>
              <a:rPr lang="en-AU" sz="2800" b="1" dirty="0">
                <a:solidFill>
                  <a:srgbClr val="0066CC"/>
                </a:solidFill>
                <a:latin typeface="+mj-lt"/>
              </a:rPr>
              <a:t>delocalised electrons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tend to be good conductors of electricity. </a:t>
            </a:r>
            <a:r>
              <a:rPr lang="en-AU" sz="2800" b="1" dirty="0">
                <a:solidFill>
                  <a:srgbClr val="64B131"/>
                </a:solidFill>
                <a:latin typeface="+mj-lt"/>
              </a:rPr>
              <a:t>Metals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are an example of a good conductor, because their electrons are relatively free to move around.</a:t>
            </a:r>
          </a:p>
          <a:p>
            <a:endParaRPr lang="en-AU" dirty="0"/>
          </a:p>
        </p:txBody>
      </p:sp>
      <p:pic>
        <p:nvPicPr>
          <p:cNvPr id="8194" name="Picture 2" descr="https://www.educationperfect.com/media/content/Science/1422306046.140621g/1422306035323-1812903135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75" y="2857500"/>
            <a:ext cx="22288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145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Conductors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45904"/>
            <a:ext cx="7584908" cy="4956904"/>
          </a:xfrm>
        </p:spPr>
        <p:txBody>
          <a:bodyPr/>
          <a:lstStyle/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A material which allows discrete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electric charge carriers,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such as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electrons,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to move through it </a:t>
            </a:r>
            <a:r>
              <a:rPr lang="en-AU" sz="2800" b="1" i="1" dirty="0">
                <a:solidFill>
                  <a:srgbClr val="444444"/>
                </a:solidFill>
                <a:latin typeface="+mj-lt"/>
              </a:rPr>
              <a:t>easily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is a </a:t>
            </a:r>
            <a:r>
              <a:rPr lang="en-AU" sz="2800" b="1" dirty="0">
                <a:solidFill>
                  <a:srgbClr val="64B131"/>
                </a:solidFill>
                <a:latin typeface="+mj-lt"/>
              </a:rPr>
              <a:t>conductor.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They have a large number of free (delocalised) electrons or ions</a:t>
            </a:r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Electric charge carriers in a conductor will move when they have a </a:t>
            </a:r>
            <a:r>
              <a:rPr lang="en-AU" sz="2800" b="1" dirty="0">
                <a:solidFill>
                  <a:srgbClr val="F30277"/>
                </a:solidFill>
                <a:latin typeface="+mj-lt"/>
              </a:rPr>
              <a:t>large potential energy.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The movement of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electrons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is called a </a:t>
            </a:r>
            <a:r>
              <a:rPr lang="en-AU" sz="2800" b="1" dirty="0">
                <a:solidFill>
                  <a:srgbClr val="0066CC"/>
                </a:solidFill>
                <a:latin typeface="+mj-lt"/>
              </a:rPr>
              <a:t>current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.</a:t>
            </a:r>
          </a:p>
          <a:p>
            <a:endParaRPr lang="en-AU" dirty="0"/>
          </a:p>
        </p:txBody>
      </p:sp>
      <p:pic>
        <p:nvPicPr>
          <p:cNvPr id="9218" name="Picture 2" descr="https://www.educationperfect.com/media/content/Science/1443387131.51321g/1443387159396-1478184967333417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808" y="2208212"/>
            <a:ext cx="381000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514808" y="567947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Examples of </a:t>
            </a: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good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conductors are copper, gold, and graphite. </a:t>
            </a: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Worse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conductors are water, sugar, and the human body.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96678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Metals are good conductors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0" y="2180496"/>
            <a:ext cx="6784807" cy="3678303"/>
          </a:xfrm>
        </p:spPr>
        <p:txBody>
          <a:bodyPr>
            <a:normAutofit fontScale="92500" lnSpcReduction="10000"/>
          </a:bodyPr>
          <a:lstStyle/>
          <a:p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This is because their atomic metal lattice structure unbinds the outer electron shells of the metal atoms. Metals are a </a:t>
            </a:r>
            <a:r>
              <a:rPr lang="en-AU" sz="2400" b="1" dirty="0">
                <a:solidFill>
                  <a:srgbClr val="F30277"/>
                </a:solidFill>
                <a:latin typeface="Arial" panose="020B0604020202020204" pitchFamily="34" charset="0"/>
              </a:rPr>
              <a:t>lattice of positive ions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surrounded by a </a:t>
            </a:r>
            <a:r>
              <a:rPr lang="en-AU" sz="2400" b="1" dirty="0">
                <a:solidFill>
                  <a:srgbClr val="0066CC"/>
                </a:solidFill>
                <a:latin typeface="Arial" panose="020B0604020202020204" pitchFamily="34" charset="0"/>
              </a:rPr>
              <a:t>'sea' of electrons.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This makes them very good at carrying an electron current</a:t>
            </a:r>
            <a:r>
              <a:rPr lang="en-AU" sz="2400" dirty="0" smtClean="0">
                <a:solidFill>
                  <a:srgbClr val="444444"/>
                </a:solidFill>
                <a:latin typeface="Arial" panose="020B0604020202020204" pitchFamily="34" charset="0"/>
              </a:rPr>
              <a:t>.</a:t>
            </a:r>
            <a:endParaRPr lang="en-AU" sz="24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At higher temperatures, metals become </a:t>
            </a:r>
            <a:r>
              <a:rPr lang="en-AU" sz="2400" b="1" dirty="0">
                <a:solidFill>
                  <a:srgbClr val="0066CC"/>
                </a:solidFill>
                <a:latin typeface="Arial" panose="020B0604020202020204" pitchFamily="34" charset="0"/>
              </a:rPr>
              <a:t>worse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conductors as the ions and electrons become 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more energetic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and </a:t>
            </a:r>
            <a:r>
              <a:rPr lang="en-AU" sz="2400" b="1" dirty="0">
                <a:solidFill>
                  <a:srgbClr val="00868B"/>
                </a:solidFill>
                <a:latin typeface="Arial" panose="020B0604020202020204" pitchFamily="34" charset="0"/>
              </a:rPr>
              <a:t>move more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. This makes them 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collide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more often and so current can't flow as well.</a:t>
            </a:r>
          </a:p>
          <a:p>
            <a:endParaRPr lang="en-AU" dirty="0"/>
          </a:p>
        </p:txBody>
      </p:sp>
      <p:pic>
        <p:nvPicPr>
          <p:cNvPr id="10242" name="Picture 2" descr="https://www.educationperfect.com/media/content/Science/1443151789.111351g/1443151799169-3607308396246854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298699"/>
            <a:ext cx="4368220" cy="356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810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Insulators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800" b="1" dirty="0" smtClean="0">
                <a:solidFill>
                  <a:srgbClr val="0066CC"/>
                </a:solidFill>
                <a:latin typeface="+mj-lt"/>
              </a:rPr>
              <a:t>Insulators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 are materials that do not let a current flow, due to their lack of free electric charge carriers</a:t>
            </a:r>
            <a:r>
              <a:rPr lang="en-AU" sz="2800" b="1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They are made up of atoms trapped in </a:t>
            </a:r>
            <a:r>
              <a:rPr lang="en-AU" sz="2800" b="1" dirty="0">
                <a:solidFill>
                  <a:srgbClr val="00868B"/>
                </a:solidFill>
                <a:latin typeface="+mj-lt"/>
              </a:rPr>
              <a:t>ionic or covalent bonds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where the electrons are strongly held in bonding pairs. This makes it difficult to create a current because there are </a:t>
            </a:r>
            <a:r>
              <a:rPr lang="en-AU" sz="2800" b="1" dirty="0">
                <a:solidFill>
                  <a:srgbClr val="F30277"/>
                </a:solidFill>
                <a:latin typeface="+mj-lt"/>
              </a:rPr>
              <a:t>no free electrons or ions available.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Examples of insulators are glass, rubber and dry air.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7508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Semiconductors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6403808" cy="4677504"/>
          </a:xfrm>
        </p:spPr>
        <p:txBody>
          <a:bodyPr>
            <a:normAutofit/>
          </a:bodyPr>
          <a:lstStyle/>
          <a:p>
            <a:r>
              <a:rPr lang="en-AU" b="1" dirty="0">
                <a:solidFill>
                  <a:srgbClr val="00868B"/>
                </a:solidFill>
                <a:latin typeface="+mj-lt"/>
              </a:rPr>
              <a:t>Semiconductors</a:t>
            </a:r>
            <a:r>
              <a:rPr lang="en-AU" b="1" dirty="0">
                <a:solidFill>
                  <a:srgbClr val="444444"/>
                </a:solidFill>
                <a:latin typeface="+mj-lt"/>
              </a:rPr>
              <a:t> are materials with very low amounts of free electrons at room temperature, but which </a:t>
            </a:r>
            <a:r>
              <a:rPr lang="en-AU" b="1" dirty="0">
                <a:solidFill>
                  <a:srgbClr val="F30277"/>
                </a:solidFill>
                <a:latin typeface="+mj-lt"/>
              </a:rPr>
              <a:t>gain more as temperature increases</a:t>
            </a:r>
            <a:r>
              <a:rPr lang="en-AU" b="1" dirty="0" smtClean="0">
                <a:solidFill>
                  <a:srgbClr val="F30277"/>
                </a:solidFill>
                <a:latin typeface="+mj-lt"/>
              </a:rPr>
              <a:t>.</a:t>
            </a:r>
            <a:endParaRPr lang="en-AU" dirty="0">
              <a:solidFill>
                <a:srgbClr val="444444"/>
              </a:solidFill>
              <a:latin typeface="+mj-lt"/>
            </a:endParaRPr>
          </a:p>
          <a:p>
            <a:r>
              <a:rPr lang="en-AU" dirty="0">
                <a:solidFill>
                  <a:srgbClr val="444444"/>
                </a:solidFill>
                <a:latin typeface="+mj-lt"/>
              </a:rPr>
              <a:t>They have similar structures to insulators, but the bonding electrons are held less strongly</a:t>
            </a:r>
            <a:r>
              <a:rPr lang="en-AU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dirty="0">
              <a:solidFill>
                <a:srgbClr val="444444"/>
              </a:solidFill>
              <a:latin typeface="+mj-lt"/>
            </a:endParaRPr>
          </a:p>
          <a:p>
            <a:r>
              <a:rPr lang="en-AU" dirty="0">
                <a:solidFill>
                  <a:srgbClr val="444444"/>
                </a:solidFill>
                <a:latin typeface="+mj-lt"/>
              </a:rPr>
              <a:t>At </a:t>
            </a:r>
            <a:r>
              <a:rPr lang="en-AU" b="1" dirty="0">
                <a:solidFill>
                  <a:srgbClr val="00868B"/>
                </a:solidFill>
                <a:latin typeface="+mj-lt"/>
              </a:rPr>
              <a:t>too high</a:t>
            </a:r>
            <a:r>
              <a:rPr lang="en-AU" dirty="0">
                <a:solidFill>
                  <a:srgbClr val="444444"/>
                </a:solidFill>
                <a:latin typeface="+mj-lt"/>
              </a:rPr>
              <a:t> a temperature, however, the same effect as in metals occurs. This means that at too hot or too cold a temperature they will become </a:t>
            </a:r>
            <a:r>
              <a:rPr lang="en-AU" b="1" dirty="0">
                <a:solidFill>
                  <a:srgbClr val="444444"/>
                </a:solidFill>
                <a:latin typeface="+mj-lt"/>
              </a:rPr>
              <a:t>poor</a:t>
            </a:r>
            <a:r>
              <a:rPr lang="en-AU" dirty="0">
                <a:solidFill>
                  <a:srgbClr val="444444"/>
                </a:solidFill>
                <a:latin typeface="+mj-lt"/>
              </a:rPr>
              <a:t> conductors, but there is a peak in the middle where they become </a:t>
            </a:r>
            <a:r>
              <a:rPr lang="en-AU" b="1" i="1" dirty="0">
                <a:solidFill>
                  <a:srgbClr val="0066CC"/>
                </a:solidFill>
                <a:latin typeface="+mj-lt"/>
              </a:rPr>
              <a:t>excellent</a:t>
            </a:r>
            <a:r>
              <a:rPr lang="en-AU" dirty="0">
                <a:solidFill>
                  <a:srgbClr val="444444"/>
                </a:solidFill>
                <a:latin typeface="+mj-lt"/>
              </a:rPr>
              <a:t> conductors</a:t>
            </a:r>
            <a:r>
              <a:rPr lang="en-AU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dirty="0">
              <a:solidFill>
                <a:srgbClr val="444444"/>
              </a:solidFill>
              <a:latin typeface="+mj-lt"/>
            </a:endParaRPr>
          </a:p>
          <a:p>
            <a:r>
              <a:rPr lang="en-AU" dirty="0">
                <a:solidFill>
                  <a:srgbClr val="444444"/>
                </a:solidFill>
                <a:latin typeface="+mj-lt"/>
              </a:rPr>
              <a:t>Examples of semiconductors include silicon, germanium and gallium.</a:t>
            </a:r>
          </a:p>
          <a:p>
            <a:endParaRPr lang="en-AU" dirty="0"/>
          </a:p>
        </p:txBody>
      </p:sp>
      <p:pic>
        <p:nvPicPr>
          <p:cNvPr id="11266" name="Picture 2" descr="https://www.educationperfect.com/media/content/Science/1443152228.50231g/1443152238852-3607308396246854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975" y="2195147"/>
            <a:ext cx="5295861" cy="395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434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Electrons transferred to an insulator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792" y="986696"/>
            <a:ext cx="11029615" cy="3678303"/>
          </a:xfrm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If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electrons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are </a:t>
            </a:r>
            <a:r>
              <a:rPr lang="en-AU" sz="2800" b="1" dirty="0">
                <a:solidFill>
                  <a:srgbClr val="F30277"/>
                </a:solidFill>
                <a:latin typeface="+mj-lt"/>
              </a:rPr>
              <a:t>added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to an object, they will </a:t>
            </a:r>
            <a:r>
              <a:rPr lang="en-AU" sz="2800" b="1" dirty="0">
                <a:solidFill>
                  <a:srgbClr val="00868B"/>
                </a:solidFill>
                <a:latin typeface="+mj-lt"/>
              </a:rPr>
              <a:t>repel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each other and spread out. In an insulator, they are </a:t>
            </a:r>
            <a:r>
              <a:rPr lang="en-AU" sz="2800" b="1" dirty="0">
                <a:solidFill>
                  <a:srgbClr val="0066CC"/>
                </a:solidFill>
                <a:latin typeface="+mj-lt"/>
              </a:rPr>
              <a:t>unable to spread out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and the negative charge will remain in one place.</a:t>
            </a:r>
            <a:endParaRPr lang="en-AU" sz="2800" dirty="0">
              <a:latin typeface="+mj-lt"/>
            </a:endParaRPr>
          </a:p>
        </p:txBody>
      </p:sp>
      <p:pic>
        <p:nvPicPr>
          <p:cNvPr id="12290" name="Picture 2" descr="https://www.educationperfect.com/media/content/Science/1539821145.258251g/1539821145153-3547040261795191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659" y="3090114"/>
            <a:ext cx="4792516" cy="371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080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Electrons transferred to a conductor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209056"/>
            <a:ext cx="11029615" cy="3678303"/>
          </a:xfrm>
        </p:spPr>
        <p:txBody>
          <a:bodyPr/>
          <a:lstStyle/>
          <a:p>
            <a:pPr marL="0" indent="0">
              <a:buNone/>
            </a:pPr>
            <a:r>
              <a:rPr lang="en-AU" sz="2800" dirty="0">
                <a:solidFill>
                  <a:srgbClr val="444444"/>
                </a:solidFill>
                <a:latin typeface="+mj-lt"/>
              </a:rPr>
              <a:t>In a conductor, the electrons will easily spread across the object's surface to create an </a:t>
            </a:r>
            <a:r>
              <a:rPr lang="en-AU" sz="2800" b="1" dirty="0">
                <a:solidFill>
                  <a:srgbClr val="F30277"/>
                </a:solidFill>
                <a:latin typeface="+mj-lt"/>
              </a:rPr>
              <a:t>even distribution.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If electrons are removed then the positive charge attracts electrons from other atoms, again evenly distributing the charge</a:t>
            </a:r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13314" name="Picture 2" descr="https://www.educationperfect.com/media/content/Science/1443154544.368981g/1443154558333-3607308396246854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3230009"/>
            <a:ext cx="691515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450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Charges &amp; Current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204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Circuit Introduction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6340307" cy="4182203"/>
          </a:xfrm>
        </p:spPr>
        <p:txBody>
          <a:bodyPr/>
          <a:lstStyle/>
          <a:p>
            <a:r>
              <a:rPr lang="en-AU" sz="2400" b="1" dirty="0">
                <a:solidFill>
                  <a:srgbClr val="444444"/>
                </a:solidFill>
                <a:latin typeface="+mj-lt"/>
              </a:rPr>
              <a:t>A </a:t>
            </a:r>
            <a:r>
              <a:rPr lang="en-AU" sz="2400" b="1" dirty="0">
                <a:solidFill>
                  <a:srgbClr val="6F1E51"/>
                </a:solidFill>
                <a:latin typeface="+mj-lt"/>
              </a:rPr>
              <a:t>circuit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is a loop of </a:t>
            </a:r>
            <a:r>
              <a:rPr lang="en-AU" sz="2400" b="1" dirty="0">
                <a:solidFill>
                  <a:srgbClr val="EE5A24"/>
                </a:solidFill>
                <a:latin typeface="+mj-lt"/>
              </a:rPr>
              <a:t>wire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which connects an </a:t>
            </a:r>
            <a:r>
              <a:rPr lang="en-AU" sz="2400" b="1" dirty="0">
                <a:solidFill>
                  <a:srgbClr val="009432"/>
                </a:solidFill>
                <a:latin typeface="+mj-lt"/>
              </a:rPr>
              <a:t>energy source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to an </a:t>
            </a:r>
            <a:r>
              <a:rPr lang="en-AU" sz="2400" b="1" dirty="0">
                <a:solidFill>
                  <a:srgbClr val="F79F1F"/>
                </a:solidFill>
                <a:latin typeface="+mj-lt"/>
              </a:rPr>
              <a:t>energy user</a:t>
            </a:r>
            <a:r>
              <a:rPr lang="en-AU" sz="2400" b="1" dirty="0" smtClean="0">
                <a:solidFill>
                  <a:srgbClr val="F79F1F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The </a:t>
            </a:r>
            <a:r>
              <a:rPr lang="en-AU" sz="2400" b="1" dirty="0">
                <a:solidFill>
                  <a:srgbClr val="009432"/>
                </a:solidFill>
                <a:latin typeface="+mj-lt"/>
              </a:rPr>
              <a:t>energy source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is usually a </a:t>
            </a:r>
            <a:r>
              <a:rPr lang="en-AU" sz="2400" b="1" dirty="0">
                <a:solidFill>
                  <a:srgbClr val="009432"/>
                </a:solidFill>
                <a:latin typeface="+mj-lt"/>
              </a:rPr>
              <a:t>battery.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However, it could also be a </a:t>
            </a:r>
            <a:r>
              <a:rPr lang="en-AU" sz="2400" b="1" dirty="0">
                <a:solidFill>
                  <a:srgbClr val="009432"/>
                </a:solidFill>
                <a:latin typeface="+mj-lt"/>
              </a:rPr>
              <a:t>generator</a:t>
            </a:r>
            <a:r>
              <a:rPr lang="en-AU" sz="2400" b="1" dirty="0" smtClean="0">
                <a:solidFill>
                  <a:srgbClr val="009432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The </a:t>
            </a:r>
            <a:r>
              <a:rPr lang="en-AU" sz="2400" b="1" dirty="0">
                <a:solidFill>
                  <a:srgbClr val="F79F1F"/>
                </a:solidFill>
                <a:latin typeface="+mj-lt"/>
              </a:rPr>
              <a:t>energy user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is an object that needs the </a:t>
            </a:r>
            <a:r>
              <a:rPr lang="en-AU" sz="2400" b="1" dirty="0">
                <a:solidFill>
                  <a:srgbClr val="12CBC4"/>
                </a:solidFill>
                <a:latin typeface="+mj-lt"/>
              </a:rPr>
              <a:t>energy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from the </a:t>
            </a:r>
            <a:r>
              <a:rPr lang="en-AU" sz="2400" b="1" dirty="0">
                <a:solidFill>
                  <a:srgbClr val="009432"/>
                </a:solidFill>
                <a:latin typeface="+mj-lt"/>
              </a:rPr>
              <a:t>energy source.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Some common </a:t>
            </a:r>
            <a:r>
              <a:rPr lang="en-AU" sz="2400" b="1" dirty="0">
                <a:solidFill>
                  <a:srgbClr val="F79F1F"/>
                </a:solidFill>
                <a:latin typeface="+mj-lt"/>
              </a:rPr>
              <a:t>energy users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are </a:t>
            </a:r>
            <a:r>
              <a:rPr lang="en-AU" sz="2400" b="1" dirty="0">
                <a:solidFill>
                  <a:srgbClr val="F79F1F"/>
                </a:solidFill>
                <a:latin typeface="+mj-lt"/>
              </a:rPr>
              <a:t>light bulbs, heating elements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and </a:t>
            </a:r>
            <a:r>
              <a:rPr lang="en-AU" sz="2400" b="1" dirty="0">
                <a:solidFill>
                  <a:srgbClr val="F79F1F"/>
                </a:solidFill>
                <a:latin typeface="+mj-lt"/>
              </a:rPr>
              <a:t>motors</a:t>
            </a:r>
            <a:r>
              <a:rPr lang="en-AU" sz="2400" b="1" dirty="0" smtClean="0">
                <a:solidFill>
                  <a:srgbClr val="F79F1F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4" name="1528868584.336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04100" y="2087197"/>
            <a:ext cx="4038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6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Electron flow in a circuit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The components of every </a:t>
            </a:r>
            <a:r>
              <a:rPr lang="en-AU" sz="2400" b="1" dirty="0">
                <a:solidFill>
                  <a:srgbClr val="6F1E51"/>
                </a:solidFill>
                <a:latin typeface="Arial" panose="020B0604020202020204" pitchFamily="34" charset="0"/>
              </a:rPr>
              <a:t>circuit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are joined by </a:t>
            </a:r>
            <a:r>
              <a:rPr lang="en-AU" sz="2400" b="1" dirty="0">
                <a:solidFill>
                  <a:srgbClr val="EE5A24"/>
                </a:solidFill>
                <a:latin typeface="Arial" panose="020B0604020202020204" pitchFamily="34" charset="0"/>
              </a:rPr>
              <a:t>wires</a:t>
            </a:r>
            <a:r>
              <a:rPr lang="en-AU" sz="2400" b="1" dirty="0" smtClean="0">
                <a:solidFill>
                  <a:srgbClr val="EE5A24"/>
                </a:solidFill>
                <a:latin typeface="Arial" panose="020B0604020202020204" pitchFamily="34" charset="0"/>
              </a:rPr>
              <a:t>.</a:t>
            </a:r>
            <a:endParaRPr lang="en-AU" sz="24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We need to use </a:t>
            </a:r>
            <a:r>
              <a:rPr lang="en-AU" sz="2400" b="1" dirty="0">
                <a:solidFill>
                  <a:srgbClr val="EE5A24"/>
                </a:solidFill>
                <a:latin typeface="Arial" panose="020B0604020202020204" pitchFamily="34" charset="0"/>
              </a:rPr>
              <a:t>wires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in </a:t>
            </a:r>
            <a:r>
              <a:rPr lang="en-AU" sz="2400" b="1" dirty="0">
                <a:solidFill>
                  <a:srgbClr val="6F1E51"/>
                </a:solidFill>
                <a:latin typeface="Arial" panose="020B0604020202020204" pitchFamily="34" charset="0"/>
              </a:rPr>
              <a:t>circuits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so that </a:t>
            </a:r>
            <a:r>
              <a:rPr lang="en-AU" sz="2400" b="1" dirty="0">
                <a:solidFill>
                  <a:srgbClr val="2E86DE"/>
                </a:solidFill>
                <a:latin typeface="Arial" panose="020B0604020202020204" pitchFamily="34" charset="0"/>
              </a:rPr>
              <a:t>electrons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can </a:t>
            </a:r>
            <a:r>
              <a:rPr lang="en-AU" sz="2400" b="1" dirty="0">
                <a:solidFill>
                  <a:srgbClr val="2E86DE"/>
                </a:solidFill>
                <a:latin typeface="Arial" panose="020B0604020202020204" pitchFamily="34" charset="0"/>
              </a:rPr>
              <a:t>flow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between </a:t>
            </a:r>
            <a:r>
              <a:rPr lang="en-AU" sz="2400" b="1" dirty="0">
                <a:solidFill>
                  <a:srgbClr val="6F1E51"/>
                </a:solidFill>
                <a:latin typeface="Arial" panose="020B0604020202020204" pitchFamily="34" charset="0"/>
              </a:rPr>
              <a:t>circuit components</a:t>
            </a:r>
            <a:r>
              <a:rPr lang="en-AU" sz="2400" b="1" dirty="0" smtClean="0">
                <a:solidFill>
                  <a:srgbClr val="6F1E51"/>
                </a:solidFill>
                <a:latin typeface="Arial" panose="020B0604020202020204" pitchFamily="34" charset="0"/>
              </a:rPr>
              <a:t>.</a:t>
            </a:r>
            <a:endParaRPr lang="en-AU" sz="24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These </a:t>
            </a:r>
            <a:r>
              <a:rPr lang="en-AU" sz="2400" b="1" dirty="0">
                <a:solidFill>
                  <a:srgbClr val="2E86DE"/>
                </a:solidFill>
                <a:latin typeface="Arial" panose="020B0604020202020204" pitchFamily="34" charset="0"/>
              </a:rPr>
              <a:t>moving electrons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transfer </a:t>
            </a:r>
            <a:r>
              <a:rPr lang="en-AU" sz="2400" b="1" dirty="0">
                <a:solidFill>
                  <a:srgbClr val="12CBC4"/>
                </a:solidFill>
                <a:latin typeface="Arial" panose="020B0604020202020204" pitchFamily="34" charset="0"/>
              </a:rPr>
              <a:t>energy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from the </a:t>
            </a:r>
            <a:r>
              <a:rPr lang="en-AU" sz="2400" b="1" dirty="0">
                <a:solidFill>
                  <a:srgbClr val="009432"/>
                </a:solidFill>
                <a:latin typeface="Arial" panose="020B0604020202020204" pitchFamily="34" charset="0"/>
              </a:rPr>
              <a:t>energy source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to the </a:t>
            </a:r>
            <a:r>
              <a:rPr lang="en-AU" sz="2400" b="1" dirty="0">
                <a:solidFill>
                  <a:srgbClr val="F79F1F"/>
                </a:solidFill>
                <a:latin typeface="Arial" panose="020B0604020202020204" pitchFamily="34" charset="0"/>
              </a:rPr>
              <a:t>energy user.</a:t>
            </a:r>
            <a:endParaRPr lang="en-AU" sz="24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endParaRPr lang="en-AU" dirty="0"/>
          </a:p>
        </p:txBody>
      </p:sp>
      <p:pic>
        <p:nvPicPr>
          <p:cNvPr id="14338" name="Picture 2" descr="https://www.educationperfect.com/media/content/Science/1528690219.144681g/1528690194923-3925421269434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6" y="4730565"/>
            <a:ext cx="4363268" cy="211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951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Current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AU" b="1" dirty="0" smtClean="0"/>
                  <a:t>Movement of charge can be quantified as a flow of current.</a:t>
                </a:r>
                <a:endParaRPr lang="en-AU" dirty="0"/>
              </a:p>
              <a:p>
                <a:r>
                  <a:rPr lang="en-AU" dirty="0"/>
                  <a:t>Current, </a:t>
                </a:r>
                <a:r>
                  <a:rPr lang="en-AU" b="1" dirty="0"/>
                  <a:t>I</a:t>
                </a:r>
                <a:r>
                  <a:rPr lang="en-AU" dirty="0"/>
                  <a:t>, is the amount of </a:t>
                </a:r>
                <a:r>
                  <a:rPr lang="en-AU" b="1" dirty="0"/>
                  <a:t>charge</a:t>
                </a:r>
                <a:r>
                  <a:rPr lang="en-AU" dirty="0"/>
                  <a:t> that passes a point (</a:t>
                </a:r>
                <a:r>
                  <a:rPr lang="en-AU" b="1" dirty="0"/>
                  <a:t>q</a:t>
                </a:r>
                <a:r>
                  <a:rPr lang="en-AU" dirty="0"/>
                  <a:t>) and </a:t>
                </a:r>
                <a:r>
                  <a:rPr lang="en-AU" b="1" dirty="0"/>
                  <a:t>how long</a:t>
                </a:r>
                <a:r>
                  <a:rPr lang="en-AU" dirty="0"/>
                  <a:t> it takes those charges to pass that point (</a:t>
                </a:r>
                <a:r>
                  <a:rPr lang="en-AU" b="1" dirty="0"/>
                  <a:t>t</a:t>
                </a:r>
                <a:r>
                  <a:rPr lang="en-AU" dirty="0" smtClean="0"/>
                  <a:t>).</a:t>
                </a:r>
                <a:endParaRPr lang="en-AU" dirty="0"/>
              </a:p>
              <a:p>
                <a:r>
                  <a:rPr lang="en-AU" dirty="0"/>
                  <a:t>Current is measured in </a:t>
                </a:r>
                <a:r>
                  <a:rPr lang="en-AU" b="1" dirty="0"/>
                  <a:t>Amperes</a:t>
                </a:r>
                <a:r>
                  <a:rPr lang="en-AU" dirty="0"/>
                  <a:t> (</a:t>
                </a:r>
                <a:r>
                  <a:rPr lang="en-AU" b="1" dirty="0"/>
                  <a:t>A</a:t>
                </a:r>
                <a:r>
                  <a:rPr lang="en-AU" dirty="0"/>
                  <a:t>). One ampere equals one coulomb of charge passing a point in one second</a:t>
                </a:r>
                <a:r>
                  <a:rPr lang="en-AU" dirty="0" smtClean="0"/>
                  <a:t>.</a:t>
                </a:r>
                <a:endParaRPr lang="en-AU" dirty="0"/>
              </a:p>
              <a:p>
                <a:pPr marL="0" indent="0" algn="ctr">
                  <a:buNone/>
                </a:pPr>
                <a:r>
                  <a:rPr lang="en-AU" dirty="0"/>
                  <a:t>1A=1Cs</a:t>
                </a:r>
                <a:r>
                  <a:rPr lang="en-AU" baseline="30000" dirty="0"/>
                  <a:t>−1</a:t>
                </a:r>
              </a:p>
              <a:p>
                <a:endParaRPr lang="en-AU" dirty="0"/>
              </a:p>
              <a:p>
                <a:pPr marL="0" indent="0" algn="ctr">
                  <a:buNone/>
                </a:pPr>
                <a:r>
                  <a:rPr lang="en-AU" dirty="0"/>
                  <a:t>So 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AU" i="1" dirty="0">
                        <a:latin typeface="Cambria Math" panose="02040503050406030204" pitchFamily="18" charset="0"/>
                      </a:rPr>
                      <m:t>​</m:t>
                    </m:r>
                  </m:oMath>
                </a14:m>
                <a:r>
                  <a:rPr lang="en-AU" dirty="0"/>
                  <a:t/>
                </a:r>
                <a:br>
                  <a:rPr lang="en-AU" dirty="0"/>
                </a:br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" r="-11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932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Conventional Current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12196"/>
            <a:ext cx="11029615" cy="3678303"/>
          </a:xfrm>
        </p:spPr>
        <p:txBody>
          <a:bodyPr>
            <a:normAutofit fontScale="92500"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+mj-lt"/>
              </a:rPr>
              <a:t>Up to this point, we have discussed current as the flow of </a:t>
            </a:r>
            <a:r>
              <a:rPr lang="en-AU" sz="2400" b="1" dirty="0">
                <a:solidFill>
                  <a:srgbClr val="F30277"/>
                </a:solidFill>
                <a:latin typeface="+mj-lt"/>
              </a:rPr>
              <a:t>electrons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because it is their movement that actually creates a </a:t>
            </a:r>
            <a:r>
              <a:rPr lang="en-AU" sz="2400" b="1" dirty="0">
                <a:solidFill>
                  <a:srgbClr val="64B131"/>
                </a:solidFill>
                <a:latin typeface="+mj-lt"/>
              </a:rPr>
              <a:t>current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in a wire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However the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original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convention of current was that electricity was the flow of </a:t>
            </a:r>
            <a:r>
              <a:rPr lang="en-AU" sz="2400" b="1" dirty="0">
                <a:solidFill>
                  <a:srgbClr val="FF0000"/>
                </a:solidFill>
                <a:latin typeface="+mj-lt"/>
              </a:rPr>
              <a:t>positive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charge, this is called </a:t>
            </a:r>
            <a:r>
              <a:rPr lang="en-AU" sz="2400" b="1" dirty="0">
                <a:solidFill>
                  <a:srgbClr val="0066CC"/>
                </a:solidFill>
                <a:latin typeface="+mj-lt"/>
              </a:rPr>
              <a:t>conventional current.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This is the prevailing way that circuits continue to be taught and discussed, despite that positive charges cannot move in circuits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Under conventional current, circuit </a:t>
            </a:r>
            <a:r>
              <a:rPr lang="en-AU" sz="2400" b="1" dirty="0">
                <a:solidFill>
                  <a:srgbClr val="F30277"/>
                </a:solidFill>
                <a:latin typeface="+mj-lt"/>
              </a:rPr>
              <a:t>potential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goes from highest at the positive battery terminal to lowest at the negative terminal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b="1" dirty="0">
                <a:solidFill>
                  <a:srgbClr val="0066CC"/>
                </a:solidFill>
                <a:latin typeface="+mj-lt"/>
              </a:rPr>
              <a:t>Current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flows from </a:t>
            </a:r>
            <a:r>
              <a:rPr lang="en-AU" sz="2400" b="1" u="sng" dirty="0">
                <a:solidFill>
                  <a:srgbClr val="444444"/>
                </a:solidFill>
                <a:latin typeface="+mj-lt"/>
              </a:rPr>
              <a:t>positive to negative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,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against the flow of electrons.</a:t>
            </a:r>
          </a:p>
          <a:p>
            <a:endParaRPr lang="en-AU" dirty="0"/>
          </a:p>
        </p:txBody>
      </p:sp>
      <p:pic>
        <p:nvPicPr>
          <p:cNvPr id="23554" name="Picture 2" descr="https://www.educationperfect.com/media/content/Science/1442629349.321351g/1442629350391-133532300848935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299" y="4522787"/>
            <a:ext cx="3249701" cy="233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730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Potential </a:t>
            </a:r>
            <a:r>
              <a:rPr lang="en-AU" dirty="0" err="1" smtClean="0"/>
              <a:t>DiffereNce</a:t>
            </a:r>
            <a:endParaRPr lang="en-AU" dirty="0"/>
          </a:p>
        </p:txBody>
      </p:sp>
      <p:pic>
        <p:nvPicPr>
          <p:cNvPr id="4" name="bzOBkAd6Mnw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51096" y="1844675"/>
            <a:ext cx="8689808" cy="488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10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Potential difference calculations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ctr"/>
                <a:r>
                  <a:rPr lang="en-AU" b="1" dirty="0" smtClean="0">
                    <a:solidFill>
                      <a:srgbClr val="F30277"/>
                    </a:solidFill>
                    <a:latin typeface="Arial" panose="020B0604020202020204" pitchFamily="34" charset="0"/>
                  </a:rPr>
                  <a:t>Electric potential</a:t>
                </a:r>
                <a:r>
                  <a:rPr lang="en-AU" dirty="0">
                    <a:solidFill>
                      <a:srgbClr val="444444"/>
                    </a:solidFill>
                    <a:latin typeface="Arial" panose="020B0604020202020204" pitchFamily="34" charset="0"/>
                  </a:rPr>
                  <a:t>, with symbol </a:t>
                </a:r>
                <a:r>
                  <a:rPr lang="en-AU" b="1" dirty="0">
                    <a:solidFill>
                      <a:srgbClr val="444444"/>
                    </a:solidFill>
                    <a:latin typeface="KaTeX_Main"/>
                  </a:rPr>
                  <a:t>V</a:t>
                </a:r>
                <a:r>
                  <a:rPr lang="en-AU" dirty="0">
                    <a:solidFill>
                      <a:srgbClr val="444444"/>
                    </a:solidFill>
                    <a:latin typeface="Arial" panose="020B0604020202020204" pitchFamily="34" charset="0"/>
                  </a:rPr>
                  <a:t>, is the electric potential energy (</a:t>
                </a:r>
                <a:r>
                  <a:rPr lang="en-AU" dirty="0">
                    <a:solidFill>
                      <a:srgbClr val="444444"/>
                    </a:solidFill>
                    <a:latin typeface="KaTeX_Main"/>
                  </a:rPr>
                  <a:t>W</a:t>
                </a:r>
                <a:r>
                  <a:rPr lang="en-AU" dirty="0">
                    <a:solidFill>
                      <a:srgbClr val="444444"/>
                    </a:solidFill>
                    <a:latin typeface="Arial" panose="020B0604020202020204" pitchFamily="34" charset="0"/>
                  </a:rPr>
                  <a:t>, units Joules</a:t>
                </a:r>
                <a:r>
                  <a:rPr lang="en-AU" dirty="0">
                    <a:solidFill>
                      <a:srgbClr val="444444"/>
                    </a:solidFill>
                    <a:latin typeface="KaTeX_Main"/>
                  </a:rPr>
                  <a:t>(J)</a:t>
                </a:r>
                <a:r>
                  <a:rPr lang="en-AU" dirty="0">
                    <a:solidFill>
                      <a:srgbClr val="444444"/>
                    </a:solidFill>
                    <a:latin typeface="Arial" panose="020B0604020202020204" pitchFamily="34" charset="0"/>
                  </a:rPr>
                  <a:t>) per unit charge (</a:t>
                </a:r>
                <a:r>
                  <a:rPr lang="en-AU" b="1" dirty="0">
                    <a:solidFill>
                      <a:srgbClr val="444444"/>
                    </a:solidFill>
                    <a:latin typeface="Arial" panose="020B0604020202020204" pitchFamily="34" charset="0"/>
                  </a:rPr>
                  <a:t>q</a:t>
                </a:r>
                <a:r>
                  <a:rPr lang="en-AU" dirty="0">
                    <a:solidFill>
                      <a:srgbClr val="444444"/>
                    </a:solidFill>
                    <a:latin typeface="Arial" panose="020B0604020202020204" pitchFamily="34" charset="0"/>
                  </a:rPr>
                  <a:t>, units Coulombs</a:t>
                </a:r>
                <a:r>
                  <a:rPr lang="en-AU" dirty="0">
                    <a:solidFill>
                      <a:srgbClr val="444444"/>
                    </a:solidFill>
                    <a:latin typeface="KaTeX_Main"/>
                  </a:rPr>
                  <a:t>(C)</a:t>
                </a:r>
                <a:r>
                  <a:rPr lang="en-AU" dirty="0">
                    <a:solidFill>
                      <a:srgbClr val="444444"/>
                    </a:solidFill>
                    <a:latin typeface="Arial" panose="020B0604020202020204" pitchFamily="34" charset="0"/>
                  </a:rPr>
                  <a:t>) at a particular point. We write this as</a:t>
                </a:r>
                <a:r>
                  <a:rPr lang="en-AU" dirty="0" smtClean="0">
                    <a:solidFill>
                      <a:srgbClr val="444444"/>
                    </a:solidFill>
                    <a:latin typeface="Arial" panose="020B0604020202020204" pitchFamily="34" charset="0"/>
                  </a:rPr>
                  <a:t>:</a:t>
                </a:r>
                <a:endParaRPr lang="en-AU" dirty="0">
                  <a:solidFill>
                    <a:srgbClr val="444444"/>
                  </a:solidFill>
                  <a:latin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1" dirty="0" smtClean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AU" i="1" dirty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1" i="1" dirty="0" smtClean="0">
                              <a:solidFill>
                                <a:srgbClr val="44444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1" i="1" dirty="0" err="1">
                              <a:solidFill>
                                <a:srgbClr val="44444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num>
                        <m:den>
                          <m:r>
                            <a:rPr lang="en-AU" b="1" i="1" dirty="0" smtClean="0">
                              <a:solidFill>
                                <a:srgbClr val="444444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den>
                      </m:f>
                      <m:r>
                        <a:rPr lang="en-AU" i="1" dirty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AU" dirty="0">
                  <a:solidFill>
                    <a:srgbClr val="444444"/>
                  </a:solidFill>
                  <a:latin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:r>
                  <a:rPr lang="en-AU" dirty="0">
                    <a:solidFill>
                      <a:srgbClr val="444444"/>
                    </a:solidFill>
                    <a:latin typeface="Arial" panose="020B0604020202020204" pitchFamily="34" charset="0"/>
                  </a:rPr>
                  <a:t> </a:t>
                </a:r>
                <a:r>
                  <a:rPr lang="en-AU" b="1" dirty="0" smtClean="0">
                    <a:solidFill>
                      <a:srgbClr val="F30277"/>
                    </a:solidFill>
                    <a:latin typeface="Arial" panose="020B0604020202020204" pitchFamily="34" charset="0"/>
                  </a:rPr>
                  <a:t>Electric </a:t>
                </a:r>
                <a:r>
                  <a:rPr lang="en-AU" b="1" dirty="0">
                    <a:solidFill>
                      <a:srgbClr val="F30277"/>
                    </a:solidFill>
                    <a:latin typeface="Arial" panose="020B0604020202020204" pitchFamily="34" charset="0"/>
                  </a:rPr>
                  <a:t>potential</a:t>
                </a:r>
                <a:r>
                  <a:rPr lang="en-AU" dirty="0">
                    <a:solidFill>
                      <a:srgbClr val="444444"/>
                    </a:solidFill>
                    <a:latin typeface="Arial" panose="020B0604020202020204" pitchFamily="34" charset="0"/>
                  </a:rPr>
                  <a:t> is measured in </a:t>
                </a:r>
                <a:r>
                  <a:rPr lang="en-AU" b="1" dirty="0">
                    <a:solidFill>
                      <a:srgbClr val="444444"/>
                    </a:solidFill>
                    <a:latin typeface="Arial" panose="020B0604020202020204" pitchFamily="34" charset="0"/>
                  </a:rPr>
                  <a:t>volts, </a:t>
                </a:r>
                <a:r>
                  <a:rPr lang="en-AU" b="1" dirty="0">
                    <a:solidFill>
                      <a:srgbClr val="444444"/>
                    </a:solidFill>
                    <a:latin typeface="KaTeX_Main"/>
                  </a:rPr>
                  <a:t>V</a:t>
                </a:r>
                <a:r>
                  <a:rPr lang="en-AU" b="1" dirty="0" smtClean="0">
                    <a:solidFill>
                      <a:srgbClr val="444444"/>
                    </a:solidFill>
                    <a:latin typeface="Arial" panose="020B0604020202020204" pitchFamily="34" charset="0"/>
                  </a:rPr>
                  <a:t>.</a:t>
                </a:r>
                <a:endParaRPr lang="en-AU" dirty="0">
                  <a:solidFill>
                    <a:srgbClr val="444444"/>
                  </a:solidFill>
                  <a:latin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:r>
                  <a:rPr lang="en-AU" dirty="0">
                    <a:solidFill>
                      <a:srgbClr val="444444"/>
                    </a:solidFill>
                    <a:latin typeface="Arial" panose="020B0604020202020204" pitchFamily="34" charset="0"/>
                  </a:rPr>
                  <a:t>One </a:t>
                </a:r>
                <a:r>
                  <a:rPr lang="en-AU" b="1" dirty="0">
                    <a:solidFill>
                      <a:srgbClr val="444444"/>
                    </a:solidFill>
                    <a:latin typeface="Arial" panose="020B0604020202020204" pitchFamily="34" charset="0"/>
                  </a:rPr>
                  <a:t>volt</a:t>
                </a:r>
                <a:r>
                  <a:rPr lang="en-AU" dirty="0">
                    <a:solidFill>
                      <a:srgbClr val="444444"/>
                    </a:solidFill>
                    <a:latin typeface="Arial" panose="020B0604020202020204" pitchFamily="34" charset="0"/>
                  </a:rPr>
                  <a:t> is one </a:t>
                </a:r>
                <a:r>
                  <a:rPr lang="en-AU" b="1" dirty="0">
                    <a:solidFill>
                      <a:srgbClr val="444444"/>
                    </a:solidFill>
                    <a:latin typeface="Arial" panose="020B0604020202020204" pitchFamily="34" charset="0"/>
                  </a:rPr>
                  <a:t>Joule per Coulomb.</a:t>
                </a:r>
                <a:endParaRPr lang="en-AU" dirty="0">
                  <a:solidFill>
                    <a:srgbClr val="444444"/>
                  </a:solidFill>
                  <a:latin typeface="Arial" panose="020B0604020202020204" pitchFamily="34" charset="0"/>
                </a:endParaRPr>
              </a:p>
              <a:p>
                <a:pPr algn="ctr"/>
                <a:endParaRPr lang="en-AU" dirty="0">
                  <a:solidFill>
                    <a:srgbClr val="444444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5" r="-71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570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>
            <a:normAutofit fontScale="92500"/>
          </a:bodyPr>
          <a:lstStyle/>
          <a:p>
            <a:pPr algn="ctr"/>
            <a:r>
              <a:rPr lang="en-AU" sz="2800" b="1" dirty="0">
                <a:solidFill>
                  <a:srgbClr val="444444"/>
                </a:solidFill>
                <a:latin typeface="+mj-lt"/>
              </a:rPr>
              <a:t>We measure potential at a point relative to a reference point, so often we are measuring not the potential but the </a:t>
            </a:r>
            <a:r>
              <a:rPr lang="en-AU" sz="2800" b="1" dirty="0">
                <a:solidFill>
                  <a:srgbClr val="F30277"/>
                </a:solidFill>
                <a:latin typeface="+mj-lt"/>
              </a:rPr>
              <a:t>potential difference</a:t>
            </a:r>
            <a:r>
              <a:rPr lang="en-AU" sz="2800" b="1" dirty="0" smtClean="0">
                <a:solidFill>
                  <a:srgbClr val="F30277"/>
                </a:solidFill>
                <a:latin typeface="+mj-lt"/>
              </a:rPr>
              <a:t>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pPr algn="ctr"/>
            <a:r>
              <a:rPr lang="en-AU" sz="2800" dirty="0">
                <a:solidFill>
                  <a:srgbClr val="444444"/>
                </a:solidFill>
                <a:latin typeface="+mj-lt"/>
              </a:rPr>
              <a:t>This is the difference in potential energy per unit charge between two points. Potential difference has the same symbol,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V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, and is referred to as "</a:t>
            </a:r>
            <a:r>
              <a:rPr lang="en-AU" sz="2800" b="1" dirty="0">
                <a:solidFill>
                  <a:srgbClr val="0066CC"/>
                </a:solidFill>
                <a:latin typeface="+mj-lt"/>
              </a:rPr>
              <a:t>Voltage</a:t>
            </a:r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".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pPr algn="ctr"/>
            <a:r>
              <a:rPr lang="en-AU" sz="2800" dirty="0">
                <a:solidFill>
                  <a:srgbClr val="444444"/>
                </a:solidFill>
                <a:latin typeface="+mj-lt"/>
              </a:rPr>
              <a:t>When a charge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q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moves between points it will have a change in potential energy. This gain/loss is equal to </a:t>
            </a:r>
            <a:r>
              <a:rPr lang="en-AU" sz="2800" i="1" dirty="0">
                <a:solidFill>
                  <a:srgbClr val="444444"/>
                </a:solidFill>
                <a:latin typeface="+mj-lt"/>
              </a:rPr>
              <a:t>W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=</a:t>
            </a:r>
            <a:r>
              <a:rPr lang="en-AU" sz="2800" i="1" dirty="0" err="1">
                <a:solidFill>
                  <a:srgbClr val="444444"/>
                </a:solidFill>
                <a:latin typeface="+mj-lt"/>
              </a:rPr>
              <a:t>qV</a:t>
            </a:r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pPr algn="ctr"/>
            <a:r>
              <a:rPr lang="en-AU" sz="2800" dirty="0">
                <a:solidFill>
                  <a:srgbClr val="444444"/>
                </a:solidFill>
                <a:latin typeface="+mj-lt"/>
              </a:rPr>
              <a:t>We measure potential difference with a </a:t>
            </a:r>
            <a:r>
              <a:rPr lang="en-AU" sz="2800" b="1" dirty="0">
                <a:solidFill>
                  <a:srgbClr val="64B131"/>
                </a:solidFill>
                <a:latin typeface="+mj-lt"/>
              </a:rPr>
              <a:t>voltmeter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by connecting it to two different parts of a circuit, and it gives us the potential difference between those two parts</a:t>
            </a:r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6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Circuit Diagrams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715956"/>
            <a:ext cx="11029615" cy="1471745"/>
          </a:xfrm>
        </p:spPr>
        <p:txBody>
          <a:bodyPr>
            <a:normAutofit fontScale="85000" lnSpcReduction="10000"/>
          </a:bodyPr>
          <a:lstStyle/>
          <a:p>
            <a:r>
              <a:rPr lang="en-AU" sz="2800" b="1" dirty="0">
                <a:solidFill>
                  <a:srgbClr val="444444"/>
                </a:solidFill>
                <a:latin typeface="+mj-lt"/>
              </a:rPr>
              <a:t>We can represent </a:t>
            </a:r>
            <a:r>
              <a:rPr lang="en-AU" sz="2800" b="1" dirty="0">
                <a:solidFill>
                  <a:srgbClr val="6F1E51"/>
                </a:solidFill>
                <a:latin typeface="+mj-lt"/>
              </a:rPr>
              <a:t>circuits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 and their </a:t>
            </a:r>
            <a:r>
              <a:rPr lang="en-AU" sz="2800" b="1" dirty="0">
                <a:solidFill>
                  <a:srgbClr val="6F1E51"/>
                </a:solidFill>
                <a:latin typeface="+mj-lt"/>
              </a:rPr>
              <a:t>components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 with </a:t>
            </a:r>
            <a:r>
              <a:rPr lang="en-AU" sz="2800" b="1" dirty="0">
                <a:solidFill>
                  <a:srgbClr val="1B1464"/>
                </a:solidFill>
                <a:latin typeface="+mj-lt"/>
              </a:rPr>
              <a:t>circuit diagrams</a:t>
            </a:r>
            <a:r>
              <a:rPr lang="en-AU" sz="2800" b="1" dirty="0" smtClean="0">
                <a:solidFill>
                  <a:srgbClr val="1B1464"/>
                </a:solidFill>
                <a:latin typeface="+mj-lt"/>
              </a:rPr>
              <a:t>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There are a few important </a:t>
            </a:r>
            <a:r>
              <a:rPr lang="en-AU" sz="2800" b="1" dirty="0">
                <a:solidFill>
                  <a:srgbClr val="6F1E51"/>
                </a:solidFill>
                <a:latin typeface="+mj-lt"/>
              </a:rPr>
              <a:t>circuit components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that you need to know the </a:t>
            </a:r>
            <a:r>
              <a:rPr lang="en-AU" sz="2800" b="1" dirty="0">
                <a:solidFill>
                  <a:srgbClr val="1B1464"/>
                </a:solidFill>
                <a:latin typeface="+mj-lt"/>
              </a:rPr>
              <a:t>symbols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for</a:t>
            </a:r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.</a:t>
            </a:r>
          </a:p>
        </p:txBody>
      </p:sp>
      <p:pic>
        <p:nvPicPr>
          <p:cNvPr id="15362" name="Picture 2" descr="https://www.educationperfect.com/media/content/Science/1528869042.27761g/1528869016021-2422041171203414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75" y="2951162"/>
            <a:ext cx="3429000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852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Wire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209056"/>
            <a:ext cx="11029615" cy="3678303"/>
          </a:xfrm>
        </p:spPr>
        <p:txBody>
          <a:bodyPr/>
          <a:lstStyle/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It is represented by a </a:t>
            </a:r>
            <a:r>
              <a:rPr lang="en-AU" sz="2800" b="1" dirty="0">
                <a:solidFill>
                  <a:srgbClr val="EE5A24"/>
                </a:solidFill>
                <a:latin typeface="+mj-lt"/>
              </a:rPr>
              <a:t>straight line.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When 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you draw a </a:t>
            </a:r>
            <a:r>
              <a:rPr lang="en-AU" sz="2800" b="1" dirty="0">
                <a:solidFill>
                  <a:srgbClr val="1B1464"/>
                </a:solidFill>
                <a:latin typeface="+mj-lt"/>
              </a:rPr>
              <a:t>circuit diagram,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you must make sure that the </a:t>
            </a:r>
            <a:r>
              <a:rPr lang="en-AU" sz="2800" b="1" dirty="0">
                <a:solidFill>
                  <a:srgbClr val="6F1E51"/>
                </a:solidFill>
                <a:latin typeface="+mj-lt"/>
              </a:rPr>
              <a:t>circuit components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are connected by a </a:t>
            </a:r>
            <a:r>
              <a:rPr lang="en-AU" sz="2800" b="1" dirty="0">
                <a:solidFill>
                  <a:srgbClr val="EE5A24"/>
                </a:solidFill>
                <a:latin typeface="+mj-lt"/>
              </a:rPr>
              <a:t>wire.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16386" name="Picture 2" descr="https://www.educationperfect.com/media/content/Science/1443139623.942641g/1443139641089-4072717864274330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4652297"/>
            <a:ext cx="3781425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23805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147483647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777777"/>
                </a:solidFill>
                <a:effectLst/>
              </a:rPr>
              <a:t>Processing...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Home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Invite a teacher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-apple-system"/>
              </a:rPr>
              <a:t/>
            </a:r>
            <a:b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-apple-system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395" name="Picture 11" descr="https://www.educationperfect.com/media/content/Maths/1450314427.466061g/1450314419740-3835258299984395-optimis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03" y="5166648"/>
            <a:ext cx="2781300" cy="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53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Light Bulb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192" y="1209056"/>
            <a:ext cx="11029615" cy="3678303"/>
          </a:xfrm>
        </p:spPr>
        <p:txBody>
          <a:bodyPr/>
          <a:lstStyle/>
          <a:p>
            <a:r>
              <a:rPr lang="en-AU" sz="2400" b="1" dirty="0">
                <a:solidFill>
                  <a:srgbClr val="F79F1F"/>
                </a:solidFill>
                <a:latin typeface="+mj-lt"/>
              </a:rPr>
              <a:t>Light bulbs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and </a:t>
            </a:r>
            <a:r>
              <a:rPr lang="en-AU" sz="2400" b="1" dirty="0">
                <a:solidFill>
                  <a:srgbClr val="F79F1F"/>
                </a:solidFill>
                <a:latin typeface="+mj-lt"/>
              </a:rPr>
              <a:t>LED lights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are very common </a:t>
            </a:r>
            <a:r>
              <a:rPr lang="en-AU" sz="2400" b="1" dirty="0">
                <a:solidFill>
                  <a:srgbClr val="6F1E51"/>
                </a:solidFill>
                <a:latin typeface="+mj-lt"/>
              </a:rPr>
              <a:t>circuit components</a:t>
            </a:r>
            <a:r>
              <a:rPr lang="en-AU" sz="2400" b="1" dirty="0" smtClean="0">
                <a:solidFill>
                  <a:srgbClr val="6F1E51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b="1" dirty="0">
                <a:solidFill>
                  <a:srgbClr val="F79F1F"/>
                </a:solidFill>
                <a:latin typeface="+mj-lt"/>
              </a:rPr>
              <a:t>Light bulbs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are represented by a </a:t>
            </a:r>
            <a:r>
              <a:rPr lang="en-AU" sz="2400" b="1" dirty="0">
                <a:solidFill>
                  <a:srgbClr val="F79F1F"/>
                </a:solidFill>
                <a:latin typeface="+mj-lt"/>
              </a:rPr>
              <a:t>circle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with an X through the middle. Notice how </a:t>
            </a:r>
            <a:r>
              <a:rPr lang="en-AU" sz="2400" b="1" dirty="0">
                <a:solidFill>
                  <a:srgbClr val="EE5A24"/>
                </a:solidFill>
                <a:latin typeface="+mj-lt"/>
              </a:rPr>
              <a:t>straight lines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on either side of the </a:t>
            </a:r>
            <a:r>
              <a:rPr lang="en-AU" sz="2400" b="1" dirty="0">
                <a:solidFill>
                  <a:srgbClr val="F79F1F"/>
                </a:solidFill>
                <a:latin typeface="+mj-lt"/>
              </a:rPr>
              <a:t>light bulb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represent the </a:t>
            </a:r>
            <a:r>
              <a:rPr lang="en-AU" sz="2400" b="1" dirty="0">
                <a:solidFill>
                  <a:srgbClr val="EE5A24"/>
                </a:solidFill>
                <a:latin typeface="+mj-lt"/>
              </a:rPr>
              <a:t>wires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connecting it to the rest of the </a:t>
            </a:r>
            <a:r>
              <a:rPr lang="en-AU" sz="2400" b="1" dirty="0">
                <a:solidFill>
                  <a:srgbClr val="6F1E51"/>
                </a:solidFill>
                <a:latin typeface="+mj-lt"/>
              </a:rPr>
              <a:t>circuit.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17410" name="Picture 2" descr="https://www.educationperfect.com/media/content/Science/1421287770.882781g/1421287752818-2027529041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675" y="3891996"/>
            <a:ext cx="380047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s://www.educationperfect.com/media/content/Maths/1504576272.266411f/1504576270963-283622249388115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75" y="3806270"/>
            <a:ext cx="1981200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02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Learning Intentions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581192" y="1936740"/>
            <a:ext cx="1077260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Understand </a:t>
            </a:r>
            <a:r>
              <a:rPr lang="en-AU" sz="2400" dirty="0"/>
              <a:t>static electricity.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Recall </a:t>
            </a:r>
            <a:r>
              <a:rPr lang="en-AU" sz="2400" dirty="0"/>
              <a:t>that electric charge can be positive or negative.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Recall </a:t>
            </a:r>
            <a:r>
              <a:rPr lang="en-AU" sz="2400" dirty="0"/>
              <a:t>that electric current is carried by discrete electric charge carriers.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Recall </a:t>
            </a:r>
            <a:r>
              <a:rPr lang="en-AU" sz="2400" dirty="0"/>
              <a:t>the law of conservation of electric charge.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Recall </a:t>
            </a:r>
            <a:r>
              <a:rPr lang="en-AU" sz="2400" dirty="0"/>
              <a:t>that electrical conductors have discrete electric charge carriers that are free to move.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Distinguish </a:t>
            </a:r>
            <a:r>
              <a:rPr lang="en-AU" sz="2400" dirty="0"/>
              <a:t>between conductors and insulators.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Explain </a:t>
            </a:r>
            <a:r>
              <a:rPr lang="en-AU" sz="2400" dirty="0"/>
              <a:t>how metals, insulators and semiconductors have different levels of conductivity.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Draw </a:t>
            </a:r>
            <a:r>
              <a:rPr lang="en-AU" sz="2400" dirty="0"/>
              <a:t>a circuit diagram.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Symbolise </a:t>
            </a:r>
            <a:r>
              <a:rPr lang="en-AU" sz="2400" dirty="0"/>
              <a:t>components of circuits.</a:t>
            </a:r>
          </a:p>
        </p:txBody>
      </p:sp>
    </p:spTree>
    <p:extLst>
      <p:ext uri="{BB962C8B-B14F-4D97-AF65-F5344CB8AC3E}">
        <p14:creationId xmlns:p14="http://schemas.microsoft.com/office/powerpoint/2010/main" val="2824502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Resistor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+mj-lt"/>
              </a:rPr>
              <a:t>We try to keep the symbols for </a:t>
            </a:r>
            <a:r>
              <a:rPr lang="en-AU" sz="2400" b="1" dirty="0">
                <a:solidFill>
                  <a:srgbClr val="6F1E51"/>
                </a:solidFill>
                <a:latin typeface="+mj-lt"/>
              </a:rPr>
              <a:t>circuit components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as simple as possible to make drawings clear.</a:t>
            </a:r>
          </a:p>
          <a:p>
            <a:pPr marL="0" indent="0">
              <a:buNone/>
            </a:pP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A </a:t>
            </a:r>
            <a:r>
              <a:rPr lang="en-AU" sz="2400" b="1" dirty="0">
                <a:solidFill>
                  <a:srgbClr val="ED4C67"/>
                </a:solidFill>
                <a:latin typeface="+mj-lt"/>
              </a:rPr>
              <a:t>resistor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is an object which </a:t>
            </a:r>
            <a:r>
              <a:rPr lang="en-AU" sz="2400" b="1" dirty="0">
                <a:solidFill>
                  <a:srgbClr val="ED4C67"/>
                </a:solidFill>
                <a:latin typeface="+mj-lt"/>
              </a:rPr>
              <a:t>resists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the </a:t>
            </a:r>
            <a:r>
              <a:rPr lang="en-AU" sz="2400" b="1" dirty="0">
                <a:solidFill>
                  <a:srgbClr val="2E86DE"/>
                </a:solidFill>
                <a:latin typeface="+mj-lt"/>
              </a:rPr>
              <a:t>flow of electrons</a:t>
            </a:r>
            <a:r>
              <a:rPr lang="en-AU" sz="2400" b="1" dirty="0" smtClean="0">
                <a:solidFill>
                  <a:srgbClr val="2E86DE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It can be represented by either a </a:t>
            </a:r>
            <a:r>
              <a:rPr lang="en-AU" sz="2400" b="1" dirty="0">
                <a:solidFill>
                  <a:srgbClr val="ED4C67"/>
                </a:solidFill>
                <a:latin typeface="+mj-lt"/>
              </a:rPr>
              <a:t>box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or a </a:t>
            </a:r>
            <a:r>
              <a:rPr lang="en-AU" sz="2400" b="1" dirty="0">
                <a:solidFill>
                  <a:srgbClr val="ED4C67"/>
                </a:solidFill>
                <a:latin typeface="+mj-lt"/>
              </a:rPr>
              <a:t>zigzag line.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pPr marL="0" indent="0">
              <a:buNone/>
            </a:pPr>
            <a:r>
              <a:rPr lang="en-AU" dirty="0"/>
              <a:t/>
            </a:r>
            <a:br>
              <a:rPr lang="en-AU" dirty="0"/>
            </a:br>
            <a:endParaRPr lang="en-AU" dirty="0"/>
          </a:p>
        </p:txBody>
      </p:sp>
      <p:pic>
        <p:nvPicPr>
          <p:cNvPr id="18434" name="Picture 2" descr="https://www.educationperfect.com/media/content/Science/1421287714.22651g/1421287695959-2027529041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5054600"/>
            <a:ext cx="38100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s://www.educationperfect.com/media/content/Science/1453672297.186711g/1453672335339-2202914247279664-optimis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275" y="5326061"/>
            <a:ext cx="1905000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83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Cell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b="1" dirty="0">
                <a:solidFill>
                  <a:srgbClr val="444444"/>
                </a:solidFill>
                <a:latin typeface="+mj-lt"/>
              </a:rPr>
              <a:t>A </a:t>
            </a:r>
            <a:r>
              <a:rPr lang="en-AU" sz="2800" b="1" dirty="0">
                <a:solidFill>
                  <a:srgbClr val="009432"/>
                </a:solidFill>
                <a:latin typeface="+mj-lt"/>
              </a:rPr>
              <a:t>cell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 is a type of </a:t>
            </a:r>
            <a:r>
              <a:rPr lang="en-AU" sz="2800" b="1" dirty="0">
                <a:solidFill>
                  <a:srgbClr val="009432"/>
                </a:solidFill>
                <a:latin typeface="+mj-lt"/>
              </a:rPr>
              <a:t>energy source</a:t>
            </a:r>
            <a:r>
              <a:rPr lang="en-AU" sz="2800" b="1" dirty="0" smtClean="0">
                <a:solidFill>
                  <a:srgbClr val="009432"/>
                </a:solidFill>
                <a:latin typeface="+mj-lt"/>
              </a:rPr>
              <a:t>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It is </a:t>
            </a:r>
            <a:r>
              <a:rPr lang="en-AU" sz="2800" b="1" dirty="0">
                <a:solidFill>
                  <a:srgbClr val="B53471"/>
                </a:solidFill>
                <a:latin typeface="+mj-lt"/>
              </a:rPr>
              <a:t>represented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by </a:t>
            </a:r>
            <a:r>
              <a:rPr lang="en-AU" sz="2800" b="1" dirty="0">
                <a:solidFill>
                  <a:srgbClr val="009432"/>
                </a:solidFill>
                <a:latin typeface="+mj-lt"/>
              </a:rPr>
              <a:t>two lines,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one of which is </a:t>
            </a:r>
            <a:r>
              <a:rPr lang="en-AU" sz="2800" b="1" dirty="0">
                <a:solidFill>
                  <a:srgbClr val="009432"/>
                </a:solidFill>
                <a:latin typeface="+mj-lt"/>
              </a:rPr>
              <a:t>longer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than the other. The longer side is the positive terminal (+) and the shorter side is the negative terminal (−</a:t>
            </a:r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).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19458" name="Picture 2" descr="https://www.educationperfect.com/media/content/Science/1421287934.704021g/1421287928586-2027529041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1" y="4019647"/>
            <a:ext cx="3800475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61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Battery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592" y="1024796"/>
            <a:ext cx="11029615" cy="3678303"/>
          </a:xfrm>
        </p:spPr>
        <p:txBody>
          <a:bodyPr/>
          <a:lstStyle/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A </a:t>
            </a:r>
            <a:r>
              <a:rPr lang="en-AU" sz="2800" b="1" dirty="0">
                <a:solidFill>
                  <a:srgbClr val="009432"/>
                </a:solidFill>
                <a:latin typeface="+mj-lt"/>
              </a:rPr>
              <a:t>battery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is made out of several </a:t>
            </a:r>
            <a:r>
              <a:rPr lang="en-AU" sz="2800" b="1" dirty="0">
                <a:solidFill>
                  <a:srgbClr val="009432"/>
                </a:solidFill>
                <a:latin typeface="+mj-lt"/>
              </a:rPr>
              <a:t>cells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which are </a:t>
            </a:r>
            <a:r>
              <a:rPr lang="en-AU" sz="2800" b="1" dirty="0">
                <a:solidFill>
                  <a:srgbClr val="009432"/>
                </a:solidFill>
                <a:latin typeface="+mj-lt"/>
              </a:rPr>
              <a:t>joined together</a:t>
            </a:r>
            <a:r>
              <a:rPr lang="en-AU" sz="2800" b="1" dirty="0" smtClean="0">
                <a:solidFill>
                  <a:srgbClr val="009432"/>
                </a:solidFill>
                <a:latin typeface="+mj-lt"/>
              </a:rPr>
              <a:t>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A </a:t>
            </a:r>
            <a:r>
              <a:rPr lang="en-AU" sz="2800" b="1" dirty="0">
                <a:solidFill>
                  <a:srgbClr val="009432"/>
                </a:solidFill>
                <a:latin typeface="+mj-lt"/>
              </a:rPr>
              <a:t>battery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may be </a:t>
            </a:r>
            <a:r>
              <a:rPr lang="en-AU" sz="2800" b="1" dirty="0">
                <a:solidFill>
                  <a:srgbClr val="B53471"/>
                </a:solidFill>
                <a:latin typeface="+mj-lt"/>
              </a:rPr>
              <a:t>drawn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as shown below, or it could be </a:t>
            </a:r>
            <a:r>
              <a:rPr lang="en-AU" sz="2800" b="1" dirty="0">
                <a:solidFill>
                  <a:srgbClr val="B53471"/>
                </a:solidFill>
                <a:latin typeface="+mj-lt"/>
              </a:rPr>
              <a:t>represented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by a </a:t>
            </a:r>
            <a:r>
              <a:rPr lang="en-AU" sz="2800" b="1" dirty="0">
                <a:solidFill>
                  <a:srgbClr val="009432"/>
                </a:solidFill>
                <a:latin typeface="+mj-lt"/>
              </a:rPr>
              <a:t>two cells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connected by a </a:t>
            </a:r>
            <a:r>
              <a:rPr lang="en-AU" sz="2800" b="1" dirty="0">
                <a:solidFill>
                  <a:srgbClr val="009432"/>
                </a:solidFill>
                <a:latin typeface="+mj-lt"/>
              </a:rPr>
              <a:t>dotted line.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4" name="1526616915.65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2100" y="3787774"/>
            <a:ext cx="3619500" cy="2714625"/>
          </a:xfrm>
          <a:prstGeom prst="rect">
            <a:avLst/>
          </a:prstGeom>
        </p:spPr>
      </p:pic>
      <p:pic>
        <p:nvPicPr>
          <p:cNvPr id="20482" name="Picture 2" descr="https://www.educationperfect.com/media/content/Science/1421289005.813941g/1421288999654-2027529041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452" y="4635213"/>
            <a:ext cx="2240047" cy="92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00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Switches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b="1" dirty="0">
                <a:solidFill>
                  <a:srgbClr val="444444"/>
                </a:solidFill>
                <a:latin typeface="+mj-lt"/>
              </a:rPr>
              <a:t>Many household </a:t>
            </a:r>
            <a:r>
              <a:rPr lang="en-AU" sz="2800" b="1" dirty="0">
                <a:solidFill>
                  <a:srgbClr val="6F1E51"/>
                </a:solidFill>
                <a:latin typeface="+mj-lt"/>
              </a:rPr>
              <a:t>circuits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 have </a:t>
            </a:r>
            <a:r>
              <a:rPr lang="en-AU" sz="2800" b="1" dirty="0">
                <a:solidFill>
                  <a:srgbClr val="1289A7"/>
                </a:solidFill>
                <a:latin typeface="+mj-lt"/>
              </a:rPr>
              <a:t>switches</a:t>
            </a:r>
            <a:r>
              <a:rPr lang="en-AU" sz="2800" b="1" dirty="0" smtClean="0">
                <a:solidFill>
                  <a:srgbClr val="1289A7"/>
                </a:solidFill>
                <a:latin typeface="+mj-lt"/>
              </a:rPr>
              <a:t>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When a </a:t>
            </a:r>
            <a:r>
              <a:rPr lang="en-AU" sz="2800" b="1" dirty="0">
                <a:solidFill>
                  <a:srgbClr val="1289A7"/>
                </a:solidFill>
                <a:latin typeface="+mj-lt"/>
              </a:rPr>
              <a:t>switch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is </a:t>
            </a:r>
            <a:r>
              <a:rPr lang="en-AU" sz="2800" b="1" dirty="0">
                <a:solidFill>
                  <a:srgbClr val="A3CB38"/>
                </a:solidFill>
                <a:latin typeface="+mj-lt"/>
              </a:rPr>
              <a:t>closed,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it allows </a:t>
            </a:r>
            <a:r>
              <a:rPr lang="en-AU" sz="2800" b="1" dirty="0">
                <a:solidFill>
                  <a:srgbClr val="2E86DE"/>
                </a:solidFill>
                <a:latin typeface="+mj-lt"/>
              </a:rPr>
              <a:t>electrons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to flow across it. </a:t>
            </a:r>
            <a:r>
              <a:rPr lang="en-AU" sz="2800" b="1" dirty="0">
                <a:solidFill>
                  <a:srgbClr val="2E86DE"/>
                </a:solidFill>
                <a:latin typeface="+mj-lt"/>
              </a:rPr>
              <a:t>Electrons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are not able to flow across an </a:t>
            </a:r>
            <a:r>
              <a:rPr lang="en-AU" sz="2800" b="1" dirty="0">
                <a:solidFill>
                  <a:srgbClr val="ED4C67"/>
                </a:solidFill>
                <a:latin typeface="+mj-lt"/>
              </a:rPr>
              <a:t>open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switch because the </a:t>
            </a:r>
            <a:r>
              <a:rPr lang="en-AU" sz="2800" b="1" dirty="0">
                <a:solidFill>
                  <a:srgbClr val="6F1E51"/>
                </a:solidFill>
                <a:latin typeface="+mj-lt"/>
              </a:rPr>
              <a:t>circuit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is </a:t>
            </a:r>
            <a:r>
              <a:rPr lang="en-AU" sz="2800" b="1" dirty="0">
                <a:solidFill>
                  <a:srgbClr val="ED4C67"/>
                </a:solidFill>
                <a:latin typeface="+mj-lt"/>
              </a:rPr>
              <a:t>broken.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pPr marL="0" indent="0">
              <a:buNone/>
            </a:pPr>
            <a:endParaRPr lang="en-AU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endParaRPr lang="en-AU" dirty="0"/>
          </a:p>
        </p:txBody>
      </p:sp>
      <p:pic>
        <p:nvPicPr>
          <p:cNvPr id="21506" name="Picture 2" descr="https://www.educationperfect.com/media/content/Science/1442885254.311491g/1442885253649-2727906465294218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84" y="4708525"/>
            <a:ext cx="38100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https://www.educationperfect.com/media/content/Science/1421287902.570351g/1421287884496-2027529041-4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75" y="4837112"/>
            <a:ext cx="379095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75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Ammeters and Voltmeters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The final </a:t>
            </a:r>
            <a:r>
              <a:rPr lang="en-AU" b="1" dirty="0">
                <a:solidFill>
                  <a:srgbClr val="6F1E51"/>
                </a:solidFill>
                <a:latin typeface="Arial" panose="020B0604020202020204" pitchFamily="34" charset="0"/>
              </a:rPr>
              <a:t>circuit component symbols</a:t>
            </a: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 which you need to know about are </a:t>
            </a:r>
            <a:r>
              <a:rPr lang="en-AU" b="1" dirty="0">
                <a:solidFill>
                  <a:srgbClr val="833471"/>
                </a:solidFill>
                <a:latin typeface="Arial" panose="020B0604020202020204" pitchFamily="34" charset="0"/>
              </a:rPr>
              <a:t>ammeters</a:t>
            </a: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 and </a:t>
            </a:r>
            <a:r>
              <a:rPr lang="en-AU" b="1" dirty="0">
                <a:solidFill>
                  <a:srgbClr val="D980FA"/>
                </a:solidFill>
                <a:latin typeface="Arial" panose="020B0604020202020204" pitchFamily="34" charset="0"/>
              </a:rPr>
              <a:t>voltmeters</a:t>
            </a:r>
            <a:r>
              <a:rPr lang="en-AU" b="1" dirty="0" smtClean="0">
                <a:solidFill>
                  <a:srgbClr val="D980FA"/>
                </a:solidFill>
                <a:latin typeface="Arial" panose="020B0604020202020204" pitchFamily="34" charset="0"/>
              </a:rPr>
              <a:t>.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1" dirty="0">
                <a:solidFill>
                  <a:srgbClr val="833471"/>
                </a:solidFill>
                <a:latin typeface="Arial" panose="020B0604020202020204" pitchFamily="34" charset="0"/>
              </a:rPr>
              <a:t>Ammeters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measure the </a:t>
            </a:r>
            <a:r>
              <a:rPr lang="en-AU" b="1" dirty="0">
                <a:solidFill>
                  <a:srgbClr val="833471"/>
                </a:solidFill>
                <a:latin typeface="Arial" panose="020B0604020202020204" pitchFamily="34" charset="0"/>
              </a:rPr>
              <a:t>current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flowing through a circuit. </a:t>
            </a:r>
            <a:r>
              <a:rPr lang="en-AU" b="1" dirty="0">
                <a:solidFill>
                  <a:srgbClr val="833471"/>
                </a:solidFill>
                <a:latin typeface="Arial" panose="020B0604020202020204" pitchFamily="34" charset="0"/>
              </a:rPr>
              <a:t>Ammeters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are represented by a </a:t>
            </a:r>
            <a:r>
              <a:rPr lang="en-AU" b="1" dirty="0">
                <a:solidFill>
                  <a:srgbClr val="833471"/>
                </a:solidFill>
                <a:latin typeface="Arial" panose="020B0604020202020204" pitchFamily="34" charset="0"/>
              </a:rPr>
              <a:t>circle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with an </a:t>
            </a:r>
            <a:r>
              <a:rPr lang="en-AU" b="1" dirty="0">
                <a:solidFill>
                  <a:srgbClr val="833471"/>
                </a:solidFill>
                <a:latin typeface="Arial" panose="020B0604020202020204" pitchFamily="34" charset="0"/>
              </a:rPr>
              <a:t>"A"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in the middle</a:t>
            </a:r>
            <a:r>
              <a:rPr lang="en-AU" dirty="0" smtClean="0">
                <a:solidFill>
                  <a:srgbClr val="444444"/>
                </a:solidFill>
                <a:latin typeface="Arial" panose="020B0604020202020204" pitchFamily="34" charset="0"/>
              </a:rPr>
              <a:t>.</a:t>
            </a:r>
            <a:endParaRPr lang="en-AU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b="1" dirty="0">
                <a:solidFill>
                  <a:srgbClr val="D980FA"/>
                </a:solidFill>
                <a:latin typeface="Arial" panose="020B0604020202020204" pitchFamily="34" charset="0"/>
              </a:rPr>
              <a:t>Voltmeters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measure the </a:t>
            </a:r>
            <a:r>
              <a:rPr lang="en-AU" b="1" dirty="0">
                <a:solidFill>
                  <a:srgbClr val="D980FA"/>
                </a:solidFill>
                <a:latin typeface="Arial" panose="020B0604020202020204" pitchFamily="34" charset="0"/>
              </a:rPr>
              <a:t>voltage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supplied to a circuit. Voltmeters are represented by a </a:t>
            </a:r>
            <a:r>
              <a:rPr lang="en-AU" b="1" dirty="0">
                <a:solidFill>
                  <a:srgbClr val="D980FA"/>
                </a:solidFill>
                <a:latin typeface="Arial" panose="020B0604020202020204" pitchFamily="34" charset="0"/>
              </a:rPr>
              <a:t>circle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with a </a:t>
            </a:r>
            <a:r>
              <a:rPr lang="en-AU" b="1" dirty="0">
                <a:solidFill>
                  <a:srgbClr val="D980FA"/>
                </a:solidFill>
                <a:latin typeface="Arial" panose="020B0604020202020204" pitchFamily="34" charset="0"/>
              </a:rPr>
              <a:t>"V"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in the middle.</a:t>
            </a:r>
          </a:p>
          <a:p>
            <a:endParaRPr lang="en-AU" dirty="0"/>
          </a:p>
        </p:txBody>
      </p:sp>
      <p:pic>
        <p:nvPicPr>
          <p:cNvPr id="22530" name="Picture 2" descr="https://www.educationperfect.com/media/content/Science/1421287855.34461g/1421287849237-2027529041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5" y="5080000"/>
            <a:ext cx="19050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s://www.educationperfect.com/media/content/Science/1421287827.101561g/1421287809021-2027529041-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75" y="5080000"/>
            <a:ext cx="19050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800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Power &amp; </a:t>
            </a:r>
            <a:r>
              <a:rPr lang="en-AU" dirty="0" err="1"/>
              <a:t>Ohmic</a:t>
            </a:r>
            <a:r>
              <a:rPr lang="en-AU" dirty="0"/>
              <a:t>/Non-</a:t>
            </a:r>
            <a:r>
              <a:rPr lang="en-AU" dirty="0" err="1"/>
              <a:t>ohmic</a:t>
            </a:r>
            <a:r>
              <a:rPr lang="en-AU" dirty="0"/>
              <a:t> Resistance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31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Learning Intentions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581192" y="1936740"/>
            <a:ext cx="1077260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Define </a:t>
            </a:r>
            <a:r>
              <a:rPr lang="en-AU" sz="2400" dirty="0"/>
              <a:t>resistance.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Explain </a:t>
            </a:r>
            <a:r>
              <a:rPr lang="en-AU" sz="2400" dirty="0"/>
              <a:t>what resistance 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Describe </a:t>
            </a:r>
            <a:r>
              <a:rPr lang="en-AU" sz="2400" dirty="0"/>
              <a:t>how resistance is affected by the length, width and materials of wire.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Recall </a:t>
            </a:r>
            <a:r>
              <a:rPr lang="en-AU" sz="2400" dirty="0"/>
              <a:t>the meaning of resistivity.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Describe </a:t>
            </a:r>
            <a:r>
              <a:rPr lang="en-AU" sz="2400" dirty="0"/>
              <a:t>the relationships between current, voltage and resistance.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Explain </a:t>
            </a:r>
            <a:r>
              <a:rPr lang="en-AU" sz="2400" dirty="0"/>
              <a:t>what Ohm's Law 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Demonstrate </a:t>
            </a:r>
            <a:r>
              <a:rPr lang="en-AU" sz="2400" dirty="0"/>
              <a:t>how to rearrange Ohm's Law </a:t>
            </a:r>
            <a:r>
              <a:rPr lang="en-AU" sz="2400" dirty="0" smtClean="0"/>
              <a:t>equation.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Compare </a:t>
            </a:r>
            <a:r>
              <a:rPr lang="en-AU" sz="2400" dirty="0" err="1" smtClean="0"/>
              <a:t>ohmic</a:t>
            </a:r>
            <a:r>
              <a:rPr lang="en-AU" sz="2400" dirty="0" smtClean="0"/>
              <a:t> and non-</a:t>
            </a:r>
            <a:r>
              <a:rPr lang="en-AU" sz="2400" dirty="0" err="1" smtClean="0"/>
              <a:t>ohmic</a:t>
            </a:r>
            <a:r>
              <a:rPr lang="en-AU" sz="2400" dirty="0" smtClean="0"/>
              <a:t> resistors.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Define </a:t>
            </a:r>
            <a:r>
              <a:rPr lang="en-AU" sz="2400" dirty="0"/>
              <a:t>power.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Solve </a:t>
            </a:r>
            <a:r>
              <a:rPr lang="en-AU" sz="2400" dirty="0"/>
              <a:t>problems involving power.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605902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Resistance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037496"/>
            <a:ext cx="11029615" cy="3678303"/>
          </a:xfrm>
        </p:spPr>
        <p:txBody>
          <a:bodyPr>
            <a:normAutofit/>
          </a:bodyPr>
          <a:lstStyle/>
          <a:p>
            <a:r>
              <a:rPr lang="en-AU" sz="2800" b="1" dirty="0">
                <a:solidFill>
                  <a:srgbClr val="ED4C67"/>
                </a:solidFill>
                <a:latin typeface="+mj-lt"/>
              </a:rPr>
              <a:t>Resistance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is how much a component </a:t>
            </a:r>
            <a:r>
              <a:rPr lang="en-AU" sz="2800" b="1" dirty="0">
                <a:solidFill>
                  <a:srgbClr val="EA2027"/>
                </a:solidFill>
                <a:latin typeface="+mj-lt"/>
              </a:rPr>
              <a:t>opposes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the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flow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of </a:t>
            </a:r>
            <a:r>
              <a:rPr lang="en-AU" sz="2800" b="1" dirty="0">
                <a:solidFill>
                  <a:srgbClr val="1289A7"/>
                </a:solidFill>
                <a:latin typeface="+mj-lt"/>
              </a:rPr>
              <a:t>current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through it. It causes the </a:t>
            </a:r>
            <a:r>
              <a:rPr lang="en-AU" sz="2800" b="1" dirty="0">
                <a:solidFill>
                  <a:srgbClr val="2E86DE"/>
                </a:solidFill>
                <a:latin typeface="+mj-lt"/>
              </a:rPr>
              <a:t>electrons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to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bump into each other.</a:t>
            </a:r>
            <a:endParaRPr lang="en-AU" sz="2000" dirty="0">
              <a:latin typeface="+mj-lt"/>
            </a:endParaRPr>
          </a:p>
        </p:txBody>
      </p:sp>
      <p:pic>
        <p:nvPicPr>
          <p:cNvPr id="4" name="1509325837.7185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000" y="3556000"/>
            <a:ext cx="5321300" cy="29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3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Ohms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7978608" cy="3678303"/>
          </a:xfrm>
        </p:spPr>
        <p:txBody>
          <a:bodyPr/>
          <a:lstStyle/>
          <a:p>
            <a:pPr marL="0" indent="0" algn="ctr">
              <a:buNone/>
            </a:pPr>
            <a:r>
              <a:rPr lang="en-AU" sz="2800" b="1" dirty="0">
                <a:solidFill>
                  <a:srgbClr val="2E86DE"/>
                </a:solidFill>
                <a:latin typeface="+mj-lt"/>
              </a:rPr>
              <a:t>Electrons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 travelling around a </a:t>
            </a:r>
            <a:r>
              <a:rPr lang="en-AU" sz="2800" b="1" dirty="0">
                <a:solidFill>
                  <a:srgbClr val="6F1E51"/>
                </a:solidFill>
                <a:latin typeface="+mj-lt"/>
              </a:rPr>
              <a:t>circuit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 will encounter </a:t>
            </a:r>
            <a:r>
              <a:rPr lang="en-AU" sz="2800" b="1" dirty="0">
                <a:solidFill>
                  <a:srgbClr val="ED4C67"/>
                </a:solidFill>
                <a:latin typeface="+mj-lt"/>
              </a:rPr>
              <a:t>resistance</a:t>
            </a:r>
            <a:r>
              <a:rPr lang="en-AU" sz="2800" b="1" dirty="0" smtClean="0">
                <a:solidFill>
                  <a:srgbClr val="ED4C67"/>
                </a:solidFill>
                <a:latin typeface="+mj-lt"/>
              </a:rPr>
              <a:t>.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r>
              <a:rPr lang="en-AU" sz="2800" b="1" dirty="0">
                <a:solidFill>
                  <a:srgbClr val="ED4C67"/>
                </a:solidFill>
                <a:latin typeface="+mj-lt"/>
              </a:rPr>
              <a:t>Resistance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has the unit </a:t>
            </a:r>
            <a:r>
              <a:rPr lang="en-AU" sz="2800" b="1" dirty="0">
                <a:solidFill>
                  <a:srgbClr val="ED4C67"/>
                </a:solidFill>
                <a:latin typeface="+mj-lt"/>
              </a:rPr>
              <a:t>ohm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(Ω). It was named after the important physicist </a:t>
            </a:r>
            <a:r>
              <a:rPr lang="en-AU" sz="2800" dirty="0">
                <a:solidFill>
                  <a:srgbClr val="0780B0"/>
                </a:solidFill>
                <a:latin typeface="+mj-lt"/>
                <a:hlinkClick r:id="rId2"/>
              </a:rPr>
              <a:t>Georg Ohm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.</a:t>
            </a:r>
          </a:p>
          <a:p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If 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a component has a </a:t>
            </a:r>
            <a:r>
              <a:rPr lang="en-AU" sz="2800" b="1" dirty="0">
                <a:solidFill>
                  <a:srgbClr val="A3CB38"/>
                </a:solidFill>
                <a:latin typeface="+mj-lt"/>
              </a:rPr>
              <a:t>high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800" b="1" dirty="0">
                <a:solidFill>
                  <a:srgbClr val="ED4C67"/>
                </a:solidFill>
                <a:latin typeface="+mj-lt"/>
              </a:rPr>
              <a:t>resistance,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it has </a:t>
            </a:r>
            <a:r>
              <a:rPr lang="en-AU" sz="2800" b="1" dirty="0">
                <a:solidFill>
                  <a:srgbClr val="A3CB38"/>
                </a:solidFill>
                <a:latin typeface="+mj-lt"/>
              </a:rPr>
              <a:t>more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800" b="1" dirty="0">
                <a:solidFill>
                  <a:srgbClr val="ED4C67"/>
                </a:solidFill>
                <a:latin typeface="+mj-lt"/>
              </a:rPr>
              <a:t>ohms</a:t>
            </a:r>
            <a:r>
              <a:rPr lang="en-AU" sz="2800" b="1" dirty="0" smtClean="0">
                <a:solidFill>
                  <a:srgbClr val="ED4C67"/>
                </a:solidFill>
                <a:latin typeface="+mj-lt"/>
              </a:rPr>
              <a:t>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If it has a </a:t>
            </a:r>
            <a:r>
              <a:rPr lang="en-AU" sz="2800" b="1" dirty="0">
                <a:solidFill>
                  <a:srgbClr val="FFC312"/>
                </a:solidFill>
                <a:latin typeface="+mj-lt"/>
              </a:rPr>
              <a:t>low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800" b="1" dirty="0">
                <a:solidFill>
                  <a:srgbClr val="ED4C67"/>
                </a:solidFill>
                <a:latin typeface="+mj-lt"/>
              </a:rPr>
              <a:t>resistance,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it has </a:t>
            </a:r>
            <a:r>
              <a:rPr lang="en-AU" sz="2800" b="1" dirty="0">
                <a:solidFill>
                  <a:srgbClr val="FFC312"/>
                </a:solidFill>
                <a:latin typeface="+mj-lt"/>
              </a:rPr>
              <a:t>less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800" b="1" dirty="0">
                <a:solidFill>
                  <a:srgbClr val="ED4C67"/>
                </a:solidFill>
                <a:latin typeface="+mj-lt"/>
              </a:rPr>
              <a:t>ohms</a:t>
            </a:r>
            <a:r>
              <a:rPr lang="en-AU" sz="2800" b="1" dirty="0" smtClean="0">
                <a:solidFill>
                  <a:srgbClr val="ED4C67"/>
                </a:solidFill>
                <a:latin typeface="+mj-lt"/>
              </a:rPr>
              <a:t>.</a:t>
            </a:r>
            <a:endParaRPr lang="en-AU" sz="28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1026" name="Picture 2" descr="https://www.educationperfect.com/media/content/Science/1453752093.174931g/1453752099042-3106089554485933-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857" y="2319338"/>
            <a:ext cx="264795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362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High and Low Resistance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5146507" cy="2201003"/>
          </a:xfrm>
        </p:spPr>
        <p:txBody>
          <a:bodyPr>
            <a:normAutofit/>
          </a:bodyPr>
          <a:lstStyle/>
          <a:p>
            <a:r>
              <a:rPr lang="en-AU" sz="2000" dirty="0">
                <a:solidFill>
                  <a:srgbClr val="444444"/>
                </a:solidFill>
                <a:latin typeface="+mj-lt"/>
              </a:rPr>
              <a:t>If a component has a </a:t>
            </a:r>
            <a:r>
              <a:rPr lang="en-AU" sz="2000" b="1" dirty="0">
                <a:solidFill>
                  <a:srgbClr val="A3CB38"/>
                </a:solidFill>
                <a:latin typeface="+mj-lt"/>
              </a:rPr>
              <a:t>high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000" b="1" dirty="0">
                <a:solidFill>
                  <a:srgbClr val="ED4C67"/>
                </a:solidFill>
                <a:latin typeface="+mj-lt"/>
              </a:rPr>
              <a:t>resistance,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it is </a:t>
            </a:r>
            <a:r>
              <a:rPr lang="en-AU" sz="2000" b="1" dirty="0">
                <a:solidFill>
                  <a:srgbClr val="A3CB38"/>
                </a:solidFill>
                <a:latin typeface="+mj-lt"/>
              </a:rPr>
              <a:t>hard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for the </a:t>
            </a:r>
            <a:r>
              <a:rPr lang="en-AU" sz="2000" b="1" dirty="0">
                <a:solidFill>
                  <a:srgbClr val="1289A7"/>
                </a:solidFill>
                <a:latin typeface="+mj-lt"/>
              </a:rPr>
              <a:t>current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to flow through it</a:t>
            </a:r>
            <a:r>
              <a:rPr lang="en-AU" sz="20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000" dirty="0">
              <a:solidFill>
                <a:srgbClr val="444444"/>
              </a:solidFill>
              <a:latin typeface="+mj-lt"/>
            </a:endParaRPr>
          </a:p>
          <a:p>
            <a:r>
              <a:rPr lang="en-AU" sz="2000" dirty="0">
                <a:solidFill>
                  <a:srgbClr val="444444"/>
                </a:solidFill>
                <a:latin typeface="+mj-lt"/>
              </a:rPr>
              <a:t>This is because the </a:t>
            </a:r>
            <a:r>
              <a:rPr lang="en-AU" sz="2000" b="1" dirty="0">
                <a:solidFill>
                  <a:srgbClr val="2E86DE"/>
                </a:solidFill>
                <a:latin typeface="+mj-lt"/>
              </a:rPr>
              <a:t>electrons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000" b="1" dirty="0">
                <a:solidFill>
                  <a:srgbClr val="444444"/>
                </a:solidFill>
                <a:latin typeface="+mj-lt"/>
              </a:rPr>
              <a:t>bump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into each other </a:t>
            </a:r>
            <a:r>
              <a:rPr lang="en-AU" sz="2000" b="1" dirty="0">
                <a:solidFill>
                  <a:srgbClr val="444444"/>
                </a:solidFill>
                <a:latin typeface="+mj-lt"/>
              </a:rPr>
              <a:t>lots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as they flow through the </a:t>
            </a:r>
            <a:r>
              <a:rPr lang="en-AU" sz="2000" b="1" dirty="0">
                <a:solidFill>
                  <a:srgbClr val="6F1E51"/>
                </a:solidFill>
                <a:latin typeface="+mj-lt"/>
              </a:rPr>
              <a:t>component.</a:t>
            </a:r>
            <a:endParaRPr lang="en-AU" sz="20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2050" name="Picture 2" descr="https://www.educationperfect.com/media/content/Science/1529445945.372951g/1529445914401-770411784205666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01" y="2334530"/>
            <a:ext cx="4076700" cy="189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14808" y="4846040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000" dirty="0">
                <a:solidFill>
                  <a:srgbClr val="444444"/>
                </a:solidFill>
                <a:latin typeface="+mj-lt"/>
              </a:rPr>
              <a:t>If a component has a </a:t>
            </a:r>
            <a:r>
              <a:rPr lang="en-AU" sz="2000" b="1" dirty="0">
                <a:solidFill>
                  <a:srgbClr val="FFC312"/>
                </a:solidFill>
                <a:latin typeface="+mj-lt"/>
              </a:rPr>
              <a:t>low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000" b="1" dirty="0">
                <a:solidFill>
                  <a:srgbClr val="ED4C67"/>
                </a:solidFill>
                <a:latin typeface="+mj-lt"/>
              </a:rPr>
              <a:t>resistance,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it is </a:t>
            </a:r>
            <a:r>
              <a:rPr lang="en-AU" sz="2000" b="1" dirty="0">
                <a:solidFill>
                  <a:srgbClr val="FFC312"/>
                </a:solidFill>
                <a:latin typeface="+mj-lt"/>
              </a:rPr>
              <a:t>easier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for the </a:t>
            </a:r>
            <a:r>
              <a:rPr lang="en-AU" sz="2000" b="1" dirty="0">
                <a:solidFill>
                  <a:srgbClr val="1289A7"/>
                </a:solidFill>
                <a:latin typeface="+mj-lt"/>
              </a:rPr>
              <a:t>current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to flow through the </a:t>
            </a:r>
            <a:r>
              <a:rPr lang="en-AU" sz="2000" b="1" dirty="0">
                <a:solidFill>
                  <a:srgbClr val="6F1E51"/>
                </a:solidFill>
                <a:latin typeface="+mj-lt"/>
              </a:rPr>
              <a:t>component.</a:t>
            </a:r>
            <a:endParaRPr lang="en-AU" sz="2000" dirty="0">
              <a:solidFill>
                <a:srgbClr val="444444"/>
              </a:solidFill>
              <a:latin typeface="+mj-lt"/>
            </a:endParaRPr>
          </a:p>
          <a:p>
            <a:r>
              <a:rPr lang="en-AU" sz="20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r>
              <a:rPr lang="en-AU" sz="2000" dirty="0">
                <a:solidFill>
                  <a:srgbClr val="444444"/>
                </a:solidFill>
                <a:latin typeface="+mj-lt"/>
              </a:rPr>
              <a:t>This is because the </a:t>
            </a:r>
            <a:r>
              <a:rPr lang="en-AU" sz="2000" b="1" dirty="0">
                <a:solidFill>
                  <a:srgbClr val="2E86DE"/>
                </a:solidFill>
                <a:latin typeface="+mj-lt"/>
              </a:rPr>
              <a:t>electrons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bump into each other </a:t>
            </a:r>
            <a:r>
              <a:rPr lang="en-AU" sz="2000" b="1" dirty="0">
                <a:solidFill>
                  <a:srgbClr val="FFC312"/>
                </a:solidFill>
                <a:latin typeface="+mj-lt"/>
              </a:rPr>
              <a:t>less.</a:t>
            </a:r>
            <a:endParaRPr lang="en-AU" sz="2000" b="0" i="0" dirty="0">
              <a:solidFill>
                <a:srgbClr val="444444"/>
              </a:solidFill>
              <a:effectLst/>
              <a:latin typeface="+mj-lt"/>
            </a:endParaRPr>
          </a:p>
        </p:txBody>
      </p:sp>
      <p:pic>
        <p:nvPicPr>
          <p:cNvPr id="2052" name="Picture 4" descr="https://www.educationperfect.com/media/content/Science/1529446132.844771g/1529446101808-770411784205666-8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61190"/>
            <a:ext cx="4343399" cy="201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301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Atoms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1431196"/>
            <a:ext cx="11029615" cy="3678303"/>
          </a:xfrm>
        </p:spPr>
        <p:txBody>
          <a:bodyPr/>
          <a:lstStyle/>
          <a:p>
            <a:r>
              <a:rPr lang="en-AU" sz="2400" b="1" dirty="0">
                <a:solidFill>
                  <a:srgbClr val="444444"/>
                </a:solidFill>
                <a:latin typeface="+mj-lt"/>
              </a:rPr>
              <a:t>To understand how </a:t>
            </a:r>
            <a:r>
              <a:rPr lang="en-AU" sz="2400" b="1" dirty="0">
                <a:solidFill>
                  <a:srgbClr val="00D2D3"/>
                </a:solidFill>
                <a:latin typeface="+mj-lt"/>
              </a:rPr>
              <a:t>static electricity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works, we need to know about </a:t>
            </a:r>
            <a:r>
              <a:rPr lang="en-AU" sz="2400" b="1" dirty="0">
                <a:solidFill>
                  <a:srgbClr val="10AC84"/>
                </a:solidFill>
                <a:latin typeface="+mj-lt"/>
              </a:rPr>
              <a:t>charged particles.</a:t>
            </a:r>
            <a:endParaRPr lang="en-AU" sz="2400" b="1" dirty="0">
              <a:solidFill>
                <a:srgbClr val="444444"/>
              </a:solidFill>
              <a:latin typeface="+mj-lt"/>
            </a:endParaRPr>
          </a:p>
          <a:p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Everything around you is made of </a:t>
            </a:r>
            <a:r>
              <a:rPr lang="en-AU" sz="2400" b="1" dirty="0">
                <a:solidFill>
                  <a:srgbClr val="5F27CD"/>
                </a:solidFill>
                <a:latin typeface="+mj-lt"/>
              </a:rPr>
              <a:t>atoms.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400" b="1" dirty="0">
                <a:solidFill>
                  <a:srgbClr val="5F27CD"/>
                </a:solidFill>
                <a:latin typeface="+mj-lt"/>
              </a:rPr>
              <a:t>Atoms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are made up of three types of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particle: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400" b="1" dirty="0">
                <a:solidFill>
                  <a:srgbClr val="EE5253"/>
                </a:solidFill>
                <a:latin typeface="+mj-lt"/>
              </a:rPr>
              <a:t>protons,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400" b="1" dirty="0">
                <a:solidFill>
                  <a:srgbClr val="341F97"/>
                </a:solidFill>
                <a:latin typeface="+mj-lt"/>
              </a:rPr>
              <a:t>electrons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and </a:t>
            </a:r>
            <a:r>
              <a:rPr lang="en-AU" sz="2400" b="1" dirty="0">
                <a:solidFill>
                  <a:srgbClr val="FF9F43"/>
                </a:solidFill>
                <a:latin typeface="+mj-lt"/>
              </a:rPr>
              <a:t>neutrons.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4" name="1522801813.961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9900" y="4231282"/>
            <a:ext cx="4381500" cy="242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8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Voltage Drop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08340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Every time </a:t>
            </a:r>
            <a:r>
              <a:rPr lang="en-AU" b="1" dirty="0">
                <a:solidFill>
                  <a:srgbClr val="2E86DE"/>
                </a:solidFill>
                <a:latin typeface="Arial" panose="020B0604020202020204" pitchFamily="34" charset="0"/>
              </a:rPr>
              <a:t>electrons</a:t>
            </a: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 bump into each other, they lose a little bit of </a:t>
            </a:r>
            <a:r>
              <a:rPr lang="en-AU" b="1" dirty="0">
                <a:solidFill>
                  <a:srgbClr val="12CBC4"/>
                </a:solidFill>
                <a:latin typeface="Arial" panose="020B0604020202020204" pitchFamily="34" charset="0"/>
              </a:rPr>
              <a:t>energy</a:t>
            </a:r>
            <a:r>
              <a:rPr lang="en-AU" b="1" dirty="0" smtClean="0">
                <a:solidFill>
                  <a:srgbClr val="12CBC4"/>
                </a:solidFill>
                <a:latin typeface="Arial" panose="020B0604020202020204" pitchFamily="34" charset="0"/>
              </a:rPr>
              <a:t>.</a:t>
            </a:r>
            <a:endParaRPr lang="en-AU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This results in a </a:t>
            </a:r>
            <a:r>
              <a:rPr lang="en-AU" b="1" dirty="0">
                <a:solidFill>
                  <a:srgbClr val="EA2027"/>
                </a:solidFill>
                <a:latin typeface="Arial" panose="020B0604020202020204" pitchFamily="34" charset="0"/>
              </a:rPr>
              <a:t>loss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of </a:t>
            </a:r>
            <a:r>
              <a:rPr lang="en-AU" b="1" dirty="0">
                <a:solidFill>
                  <a:srgbClr val="12CBC4"/>
                </a:solidFill>
                <a:latin typeface="Arial" panose="020B0604020202020204" pitchFamily="34" charset="0"/>
              </a:rPr>
              <a:t>energy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as the </a:t>
            </a:r>
            <a:r>
              <a:rPr lang="en-AU" b="1" dirty="0">
                <a:solidFill>
                  <a:srgbClr val="1289A7"/>
                </a:solidFill>
                <a:latin typeface="Arial" panose="020B0604020202020204" pitchFamily="34" charset="0"/>
              </a:rPr>
              <a:t>current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flows through a </a:t>
            </a:r>
            <a:r>
              <a:rPr lang="en-AU" b="1" dirty="0">
                <a:solidFill>
                  <a:srgbClr val="6F1E51"/>
                </a:solidFill>
                <a:latin typeface="Arial" panose="020B0604020202020204" pitchFamily="34" charset="0"/>
              </a:rPr>
              <a:t>circuit component.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This energy loss is known as </a:t>
            </a:r>
            <a:r>
              <a:rPr lang="en-AU" b="1" dirty="0">
                <a:solidFill>
                  <a:srgbClr val="EA2027"/>
                </a:solidFill>
                <a:latin typeface="Arial" panose="020B0604020202020204" pitchFamily="34" charset="0"/>
              </a:rPr>
              <a:t>voltage drop.</a:t>
            </a:r>
            <a:endParaRPr lang="en-AU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215900" y="3728442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000" b="1" dirty="0">
                <a:solidFill>
                  <a:srgbClr val="444444"/>
                </a:solidFill>
                <a:latin typeface="+mj-lt"/>
              </a:rPr>
              <a:t>A component with a </a:t>
            </a:r>
            <a:r>
              <a:rPr lang="en-AU" sz="2000" b="1" dirty="0">
                <a:solidFill>
                  <a:srgbClr val="A3CB38"/>
                </a:solidFill>
                <a:latin typeface="+mj-lt"/>
              </a:rPr>
              <a:t>high</a:t>
            </a:r>
            <a:r>
              <a:rPr lang="en-AU" sz="2000" b="1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000" b="1" dirty="0">
                <a:solidFill>
                  <a:srgbClr val="ED4C67"/>
                </a:solidFill>
                <a:latin typeface="+mj-lt"/>
              </a:rPr>
              <a:t>resistance</a:t>
            </a:r>
            <a:r>
              <a:rPr lang="en-AU" sz="2000" b="1" dirty="0">
                <a:solidFill>
                  <a:srgbClr val="444444"/>
                </a:solidFill>
                <a:latin typeface="+mj-lt"/>
              </a:rPr>
              <a:t> has a </a:t>
            </a:r>
            <a:r>
              <a:rPr lang="en-AU" sz="2000" b="1" dirty="0">
                <a:solidFill>
                  <a:srgbClr val="A3CB38"/>
                </a:solidFill>
                <a:latin typeface="+mj-lt"/>
              </a:rPr>
              <a:t>large</a:t>
            </a:r>
            <a:r>
              <a:rPr lang="en-AU" sz="2000" b="1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000" b="1" dirty="0">
                <a:solidFill>
                  <a:srgbClr val="EA2027"/>
                </a:solidFill>
                <a:latin typeface="+mj-lt"/>
              </a:rPr>
              <a:t>voltage drop.</a:t>
            </a:r>
            <a:endParaRPr lang="en-AU" sz="2000" b="1" dirty="0">
              <a:solidFill>
                <a:srgbClr val="444444"/>
              </a:solidFill>
              <a:latin typeface="+mj-lt"/>
            </a:endParaRPr>
          </a:p>
          <a:p>
            <a:pPr algn="ctr"/>
            <a:r>
              <a:rPr lang="en-AU" sz="20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pPr algn="ctr"/>
            <a:r>
              <a:rPr lang="en-AU" sz="2000" dirty="0">
                <a:solidFill>
                  <a:srgbClr val="444444"/>
                </a:solidFill>
                <a:latin typeface="+mj-lt"/>
              </a:rPr>
              <a:t>This means that it loses </a:t>
            </a:r>
            <a:r>
              <a:rPr lang="en-AU" sz="2000" b="1" dirty="0">
                <a:solidFill>
                  <a:srgbClr val="A3CB38"/>
                </a:solidFill>
                <a:latin typeface="+mj-lt"/>
              </a:rPr>
              <a:t>lots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of </a:t>
            </a:r>
            <a:r>
              <a:rPr lang="en-AU" sz="2000" b="1" dirty="0">
                <a:solidFill>
                  <a:srgbClr val="12CBC4"/>
                </a:solidFill>
                <a:latin typeface="+mj-lt"/>
              </a:rPr>
              <a:t>energy.</a:t>
            </a:r>
            <a:endParaRPr lang="en-AU" sz="2000" b="0" i="0" dirty="0">
              <a:solidFill>
                <a:srgbClr val="444444"/>
              </a:solidFill>
              <a:effectLst/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03900" y="4798536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000" b="1" dirty="0">
                <a:solidFill>
                  <a:srgbClr val="444444"/>
                </a:solidFill>
                <a:latin typeface="+mj-lt"/>
              </a:rPr>
              <a:t>There is a </a:t>
            </a:r>
            <a:r>
              <a:rPr lang="en-AU" sz="2000" b="1" dirty="0">
                <a:solidFill>
                  <a:srgbClr val="FFC312"/>
                </a:solidFill>
                <a:latin typeface="+mj-lt"/>
              </a:rPr>
              <a:t>small</a:t>
            </a:r>
            <a:r>
              <a:rPr lang="en-AU" sz="2000" b="1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000" b="1" dirty="0">
                <a:solidFill>
                  <a:srgbClr val="EA2027"/>
                </a:solidFill>
                <a:latin typeface="+mj-lt"/>
              </a:rPr>
              <a:t>voltage drop</a:t>
            </a:r>
            <a:r>
              <a:rPr lang="en-AU" sz="2000" b="1" dirty="0">
                <a:solidFill>
                  <a:srgbClr val="444444"/>
                </a:solidFill>
                <a:latin typeface="+mj-lt"/>
              </a:rPr>
              <a:t> across a component with a </a:t>
            </a:r>
            <a:r>
              <a:rPr lang="en-AU" sz="2000" b="1" dirty="0">
                <a:solidFill>
                  <a:srgbClr val="FFC312"/>
                </a:solidFill>
                <a:latin typeface="+mj-lt"/>
              </a:rPr>
              <a:t>low</a:t>
            </a:r>
            <a:r>
              <a:rPr lang="en-AU" sz="2000" b="1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000" b="1" dirty="0">
                <a:solidFill>
                  <a:srgbClr val="ED4C67"/>
                </a:solidFill>
                <a:latin typeface="+mj-lt"/>
              </a:rPr>
              <a:t>resistance.</a:t>
            </a:r>
            <a:endParaRPr lang="en-AU" sz="2000" b="1" dirty="0">
              <a:solidFill>
                <a:srgbClr val="444444"/>
              </a:solidFill>
              <a:latin typeface="+mj-lt"/>
            </a:endParaRPr>
          </a:p>
          <a:p>
            <a:pPr algn="ctr"/>
            <a:r>
              <a:rPr lang="en-AU" sz="20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pPr algn="ctr"/>
            <a:r>
              <a:rPr lang="en-AU" sz="2000" dirty="0">
                <a:solidFill>
                  <a:srgbClr val="444444"/>
                </a:solidFill>
                <a:latin typeface="+mj-lt"/>
              </a:rPr>
              <a:t>This </a:t>
            </a:r>
            <a:r>
              <a:rPr lang="en-AU" sz="2000" b="1" dirty="0">
                <a:solidFill>
                  <a:srgbClr val="6F1E51"/>
                </a:solidFill>
                <a:latin typeface="+mj-lt"/>
              </a:rPr>
              <a:t>component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loses </a:t>
            </a:r>
            <a:r>
              <a:rPr lang="en-AU" sz="2000" b="1" dirty="0">
                <a:solidFill>
                  <a:srgbClr val="FFC312"/>
                </a:solidFill>
                <a:latin typeface="+mj-lt"/>
              </a:rPr>
              <a:t>less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000" b="1" dirty="0">
                <a:solidFill>
                  <a:srgbClr val="12CBC4"/>
                </a:solidFill>
                <a:latin typeface="+mj-lt"/>
              </a:rPr>
              <a:t>energy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than a component with </a:t>
            </a:r>
            <a:r>
              <a:rPr lang="en-AU" sz="2000" b="1" dirty="0">
                <a:solidFill>
                  <a:srgbClr val="A3CB38"/>
                </a:solidFill>
                <a:latin typeface="+mj-lt"/>
              </a:rPr>
              <a:t>high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000" b="1" dirty="0">
                <a:solidFill>
                  <a:srgbClr val="ED4C67"/>
                </a:solidFill>
                <a:latin typeface="+mj-lt"/>
              </a:rPr>
              <a:t>resistance.</a:t>
            </a:r>
            <a:endParaRPr lang="en-AU" sz="2000" b="0" i="0" dirty="0">
              <a:solidFill>
                <a:srgbClr val="444444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3324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Resistance Defined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1612008"/>
                <a:ext cx="11029615" cy="3678303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AU" sz="2800" b="1" dirty="0" smtClean="0">
                    <a:solidFill>
                      <a:srgbClr val="ED4C67"/>
                    </a:solidFill>
                    <a:latin typeface="+mj-lt"/>
                  </a:rPr>
                  <a:t>Resistance</a:t>
                </a:r>
                <a:r>
                  <a:rPr lang="en-AU" sz="2800" dirty="0">
                    <a:latin typeface="+mj-lt"/>
                  </a:rPr>
                  <a:t> is defined as the ratio of the voltage applied to the electric current that flows through </a:t>
                </a:r>
                <a:r>
                  <a:rPr lang="en-AU" sz="2800" dirty="0" smtClean="0">
                    <a:latin typeface="+mj-lt"/>
                  </a:rPr>
                  <a:t>it.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AU" sz="2800" i="1" dirty="0" smtClean="0">
                        <a:latin typeface="+mj-lt"/>
                      </a:rPr>
                      <m:t>𝑅</m:t>
                    </m:r>
                    <m:r>
                      <a:rPr lang="en-AU" sz="2800" i="1" dirty="0" smtClean="0">
                        <a:latin typeface="+mj-lt"/>
                      </a:rPr>
                      <m:t>=</m:t>
                    </m:r>
                    <m:f>
                      <m:fPr>
                        <m:ctrlPr>
                          <a:rPr lang="en-AU" sz="2800" b="0" i="1" dirty="0" smtClean="0">
                            <a:solidFill>
                              <a:srgbClr val="444444"/>
                            </a:solidFill>
                            <a:latin typeface="+mj-lt"/>
                          </a:rPr>
                        </m:ctrlPr>
                      </m:fPr>
                      <m:num>
                        <m:r>
                          <a:rPr lang="en-AU" sz="2800" i="1" dirty="0" smtClean="0">
                            <a:solidFill>
                              <a:srgbClr val="444444"/>
                            </a:solidFill>
                            <a:latin typeface="+mj-lt"/>
                          </a:rPr>
                          <m:t>𝑉</m:t>
                        </m:r>
                      </m:num>
                      <m:den>
                        <m:r>
                          <a:rPr lang="en-AU" sz="2800" b="0" i="1" dirty="0" smtClean="0">
                            <a:solidFill>
                              <a:srgbClr val="444444"/>
                            </a:solidFill>
                            <a:latin typeface="+mj-lt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AU" sz="2800" dirty="0">
                    <a:solidFill>
                      <a:srgbClr val="444444"/>
                    </a:solidFill>
                    <a:latin typeface="+mj-lt"/>
                  </a:rPr>
                  <a:t>​</a:t>
                </a:r>
                <a:r>
                  <a:rPr lang="en-AU" dirty="0">
                    <a:solidFill>
                      <a:srgbClr val="444444"/>
                    </a:solidFill>
                    <a:latin typeface="KaTeX_Main"/>
                  </a:rPr>
                  <a:t/>
                </a:r>
                <a:br>
                  <a:rPr lang="en-AU" dirty="0">
                    <a:solidFill>
                      <a:srgbClr val="444444"/>
                    </a:solidFill>
                    <a:latin typeface="KaTeX_Main"/>
                  </a:rPr>
                </a:br>
                <a:endParaRPr lang="en-AU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612008"/>
                <a:ext cx="11029615" cy="367830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www.educationperfect.com/media/content/Science/1474494282.038571g/1474494285589-3970581124784488-optimis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4475163"/>
            <a:ext cx="284797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educationperfect.com/media/content/Science/1529545415.700131g/1529545382257-4024784609200442-optimis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3763963"/>
            <a:ext cx="28575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077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affects resistance?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sz="2800" dirty="0">
                <a:solidFill>
                  <a:srgbClr val="444444"/>
                </a:solidFill>
                <a:latin typeface="+mj-lt"/>
              </a:rPr>
              <a:t>The value of resistance (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R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) is affected by the </a:t>
            </a:r>
            <a:r>
              <a:rPr lang="en-AU" sz="2800" b="1" dirty="0">
                <a:solidFill>
                  <a:srgbClr val="0066CC"/>
                </a:solidFill>
                <a:latin typeface="+mj-lt"/>
              </a:rPr>
              <a:t>size of the wire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and the amount by which the wire's </a:t>
            </a:r>
            <a:r>
              <a:rPr lang="en-AU" sz="2800" b="1" dirty="0">
                <a:solidFill>
                  <a:srgbClr val="64B131"/>
                </a:solidFill>
                <a:latin typeface="+mj-lt"/>
              </a:rPr>
              <a:t>material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resists the current (called </a:t>
            </a:r>
            <a:r>
              <a:rPr lang="en-AU" sz="2800" b="1" u="sng" dirty="0">
                <a:solidFill>
                  <a:srgbClr val="444444"/>
                </a:solidFill>
                <a:latin typeface="+mj-lt"/>
              </a:rPr>
              <a:t>resistivity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).</a:t>
            </a:r>
          </a:p>
          <a:p>
            <a:pPr marL="0" indent="0">
              <a:buNone/>
            </a:pPr>
            <a:r>
              <a:rPr lang="en-AU" dirty="0"/>
              <a:t/>
            </a: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23648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Resistivity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209056"/>
            <a:ext cx="11029615" cy="3678303"/>
          </a:xfrm>
        </p:spPr>
        <p:txBody>
          <a:bodyPr/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444444"/>
                </a:solidFill>
                <a:latin typeface="+mj-lt"/>
              </a:rPr>
              <a:t>Some materials are able to resist movement of charge more than others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b="1" dirty="0">
                <a:solidFill>
                  <a:srgbClr val="F30277"/>
                </a:solidFill>
                <a:latin typeface="+mj-lt"/>
              </a:rPr>
              <a:t>Resistivity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(</a:t>
            </a:r>
            <a:r>
              <a:rPr lang="en-AU" sz="2400" i="1" dirty="0">
                <a:solidFill>
                  <a:srgbClr val="444444"/>
                </a:solidFill>
                <a:latin typeface="+mj-lt"/>
              </a:rPr>
              <a:t>ρ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) refers to how much a material </a:t>
            </a:r>
            <a:r>
              <a:rPr lang="en-AU" sz="2400" b="1" dirty="0">
                <a:solidFill>
                  <a:srgbClr val="00868B"/>
                </a:solidFill>
                <a:latin typeface="+mj-lt"/>
              </a:rPr>
              <a:t>opposes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the flow of 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charge.</a:t>
            </a:r>
          </a:p>
          <a:p>
            <a:pPr marL="0" indent="0" algn="ctr">
              <a:buNone/>
            </a:pP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A 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table of some common materials and their </a:t>
            </a:r>
            <a:r>
              <a:rPr lang="en-AU" sz="2400" dirty="0" err="1">
                <a:solidFill>
                  <a:srgbClr val="444444"/>
                </a:solidFill>
                <a:latin typeface="+mj-lt"/>
              </a:rPr>
              <a:t>resistivities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 is below:</a:t>
            </a:r>
          </a:p>
          <a:p>
            <a:pPr marL="0" indent="0">
              <a:buNone/>
            </a:pPr>
            <a:endParaRPr lang="en-AU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096658"/>
              </p:ext>
            </p:extLst>
          </p:nvPr>
        </p:nvGraphicFramePr>
        <p:xfrm>
          <a:off x="7432508" y="3940461"/>
          <a:ext cx="2793999" cy="2761262"/>
        </p:xfrm>
        <a:graphic>
          <a:graphicData uri="http://schemas.openxmlformats.org/drawingml/2006/table">
            <a:tbl>
              <a:tblPr/>
              <a:tblGrid>
                <a:gridCol w="1151850">
                  <a:extLst>
                    <a:ext uri="{9D8B030D-6E8A-4147-A177-3AD203B41FA5}">
                      <a16:colId xmlns:a16="http://schemas.microsoft.com/office/drawing/2014/main" val="4100573905"/>
                    </a:ext>
                  </a:extLst>
                </a:gridCol>
                <a:gridCol w="1642149">
                  <a:extLst>
                    <a:ext uri="{9D8B030D-6E8A-4147-A177-3AD203B41FA5}">
                      <a16:colId xmlns:a16="http://schemas.microsoft.com/office/drawing/2014/main" val="4034250221"/>
                    </a:ext>
                  </a:extLst>
                </a:gridCol>
              </a:tblGrid>
              <a:tr h="406734">
                <a:tc>
                  <a:txBody>
                    <a:bodyPr/>
                    <a:lstStyle/>
                    <a:p>
                      <a:pPr algn="l" fontAlgn="ctr"/>
                      <a:r>
                        <a:rPr lang="en-AU" sz="1500" b="1" dirty="0">
                          <a:effectLst/>
                        </a:rPr>
                        <a:t>Material</a:t>
                      </a:r>
                      <a:endParaRPr lang="en-AU" sz="1500" dirty="0">
                        <a:effectLst/>
                      </a:endParaRPr>
                    </a:p>
                  </a:txBody>
                  <a:tcPr marL="46129" marR="46129" marT="46129" marB="461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1500" b="1">
                          <a:effectLst/>
                        </a:rPr>
                        <a:t>Resistivity </a:t>
                      </a:r>
                      <a:r>
                        <a:rPr lang="en-AU" sz="1500">
                          <a:effectLst/>
                          <a:latin typeface="KaTeX_Main"/>
                        </a:rPr>
                        <a:t>(</a:t>
                      </a:r>
                      <a:r>
                        <a:rPr lang="el-GR" sz="1500">
                          <a:effectLst/>
                          <a:latin typeface="KaTeX_Main"/>
                        </a:rPr>
                        <a:t>Ω</a:t>
                      </a:r>
                      <a:r>
                        <a:rPr lang="en-AU" sz="1500">
                          <a:effectLst/>
                          <a:latin typeface="KaTeX_Main"/>
                        </a:rPr>
                        <a:t>m)</a:t>
                      </a:r>
                      <a:endParaRPr lang="en-AU" sz="1500">
                        <a:effectLst/>
                      </a:endParaRPr>
                    </a:p>
                  </a:txBody>
                  <a:tcPr marL="46129" marR="46129" marT="46129" marB="461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071162"/>
                  </a:ext>
                </a:extLst>
              </a:tr>
              <a:tr h="406734">
                <a:tc>
                  <a:txBody>
                    <a:bodyPr/>
                    <a:lstStyle/>
                    <a:p>
                      <a:pPr algn="l" fontAlgn="ctr"/>
                      <a:r>
                        <a:rPr lang="en-AU" sz="1500">
                          <a:effectLst/>
                        </a:rPr>
                        <a:t>Copper</a:t>
                      </a:r>
                    </a:p>
                  </a:txBody>
                  <a:tcPr marL="46129" marR="46129" marT="46129" marB="461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1500">
                          <a:effectLst/>
                          <a:latin typeface="KaTeX_Main"/>
                        </a:rPr>
                        <a:t>1.7×10−8</a:t>
                      </a:r>
                      <a:endParaRPr lang="en-AU" sz="1500">
                        <a:effectLst/>
                      </a:endParaRPr>
                    </a:p>
                  </a:txBody>
                  <a:tcPr marL="46129" marR="46129" marT="46129" marB="461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765224"/>
                  </a:ext>
                </a:extLst>
              </a:tr>
              <a:tr h="406734">
                <a:tc>
                  <a:txBody>
                    <a:bodyPr/>
                    <a:lstStyle/>
                    <a:p>
                      <a:pPr algn="l" fontAlgn="ctr"/>
                      <a:r>
                        <a:rPr lang="en-AU" sz="1500">
                          <a:effectLst/>
                        </a:rPr>
                        <a:t>Nichrome</a:t>
                      </a:r>
                    </a:p>
                  </a:txBody>
                  <a:tcPr marL="46129" marR="46129" marT="46129" marB="461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1500">
                          <a:effectLst/>
                          <a:latin typeface="KaTeX_Main"/>
                        </a:rPr>
                        <a:t>1.1×10−6</a:t>
                      </a:r>
                      <a:endParaRPr lang="en-AU" sz="1500">
                        <a:effectLst/>
                      </a:endParaRPr>
                    </a:p>
                  </a:txBody>
                  <a:tcPr marL="46129" marR="46129" marT="46129" marB="461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56817"/>
                  </a:ext>
                </a:extLst>
              </a:tr>
              <a:tr h="406734">
                <a:tc>
                  <a:txBody>
                    <a:bodyPr/>
                    <a:lstStyle/>
                    <a:p>
                      <a:pPr algn="l" fontAlgn="ctr"/>
                      <a:r>
                        <a:rPr lang="en-AU" sz="1500">
                          <a:effectLst/>
                        </a:rPr>
                        <a:t>Graphite</a:t>
                      </a:r>
                    </a:p>
                  </a:txBody>
                  <a:tcPr marL="46129" marR="46129" marT="46129" marB="461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1500">
                          <a:effectLst/>
                          <a:latin typeface="KaTeX_Main"/>
                        </a:rPr>
                        <a:t>5.0×10−5</a:t>
                      </a:r>
                      <a:endParaRPr lang="en-AU" sz="1500">
                        <a:effectLst/>
                      </a:endParaRPr>
                    </a:p>
                  </a:txBody>
                  <a:tcPr marL="46129" marR="46129" marT="46129" marB="461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653867"/>
                  </a:ext>
                </a:extLst>
              </a:tr>
              <a:tr h="406734">
                <a:tc>
                  <a:txBody>
                    <a:bodyPr/>
                    <a:lstStyle/>
                    <a:p>
                      <a:pPr algn="l" fontAlgn="ctr"/>
                      <a:r>
                        <a:rPr lang="en-AU" sz="1500">
                          <a:effectLst/>
                        </a:rPr>
                        <a:t>Porcelain</a:t>
                      </a:r>
                    </a:p>
                  </a:txBody>
                  <a:tcPr marL="46129" marR="46129" marT="46129" marB="461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1500">
                          <a:effectLst/>
                          <a:latin typeface="KaTeX_Main"/>
                        </a:rPr>
                        <a:t>3.0×1012</a:t>
                      </a:r>
                      <a:endParaRPr lang="en-AU" sz="1500">
                        <a:effectLst/>
                      </a:endParaRPr>
                    </a:p>
                  </a:txBody>
                  <a:tcPr marL="46129" marR="46129" marT="46129" marB="461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916763"/>
                  </a:ext>
                </a:extLst>
              </a:tr>
              <a:tr h="293834">
                <a:tc>
                  <a:txBody>
                    <a:bodyPr/>
                    <a:lstStyle/>
                    <a:p>
                      <a:pPr algn="l" fontAlgn="ctr"/>
                      <a:r>
                        <a:rPr lang="en-AU" sz="1500">
                          <a:effectLst/>
                        </a:rPr>
                        <a:t>Silicon</a:t>
                      </a:r>
                    </a:p>
                  </a:txBody>
                  <a:tcPr marL="46129" marR="46129" marT="46129" marB="461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1500">
                          <a:effectLst/>
                          <a:latin typeface="KaTeX_Main"/>
                        </a:rPr>
                        <a:t>0.1−6.0</a:t>
                      </a:r>
                      <a:endParaRPr lang="en-AU" sz="1500">
                        <a:effectLst/>
                      </a:endParaRPr>
                    </a:p>
                  </a:txBody>
                  <a:tcPr marL="46129" marR="46129" marT="46129" marB="461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590727"/>
                  </a:ext>
                </a:extLst>
              </a:tr>
              <a:tr h="406734">
                <a:tc>
                  <a:txBody>
                    <a:bodyPr/>
                    <a:lstStyle/>
                    <a:p>
                      <a:pPr algn="l" fontAlgn="ctr"/>
                      <a:r>
                        <a:rPr lang="en-AU" sz="1500">
                          <a:effectLst/>
                        </a:rPr>
                        <a:t>Germanium</a:t>
                      </a:r>
                    </a:p>
                  </a:txBody>
                  <a:tcPr marL="46129" marR="46129" marT="46129" marB="461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1500" dirty="0">
                          <a:effectLst/>
                          <a:latin typeface="KaTeX_Main"/>
                        </a:rPr>
                        <a:t>0.001−0.5</a:t>
                      </a:r>
                      <a:endParaRPr lang="en-AU" sz="1500" dirty="0">
                        <a:effectLst/>
                      </a:endParaRPr>
                    </a:p>
                  </a:txBody>
                  <a:tcPr marL="46129" marR="46129" marT="46129" marB="461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46175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93700" y="4000499"/>
            <a:ext cx="6172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rgbClr val="444444"/>
                </a:solidFill>
                <a:latin typeface="+mj-lt"/>
              </a:rPr>
              <a:t>Resistivity depends on </a:t>
            </a:r>
            <a:r>
              <a:rPr lang="en-AU" sz="2000" b="1" dirty="0">
                <a:solidFill>
                  <a:srgbClr val="CC0000"/>
                </a:solidFill>
                <a:latin typeface="+mj-lt"/>
              </a:rPr>
              <a:t>temperature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- metal resistivity is proportional to temperature, while semiconductor resistivity is inversely proportional. All </a:t>
            </a:r>
            <a:r>
              <a:rPr lang="en-AU" sz="2000" dirty="0" smtClean="0">
                <a:solidFill>
                  <a:srgbClr val="444444"/>
                </a:solidFill>
                <a:latin typeface="+mj-lt"/>
              </a:rPr>
              <a:t>the </a:t>
            </a:r>
            <a:r>
              <a:rPr lang="en-AU" sz="2000" dirty="0" err="1">
                <a:solidFill>
                  <a:srgbClr val="444444"/>
                </a:solidFill>
                <a:latin typeface="+mj-lt"/>
              </a:rPr>
              <a:t>resisitivity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 values were taken at </a:t>
            </a:r>
            <a:r>
              <a:rPr lang="en-AU" sz="2000" b="1" dirty="0">
                <a:solidFill>
                  <a:srgbClr val="444444"/>
                </a:solidFill>
                <a:latin typeface="+mj-lt"/>
              </a:rPr>
              <a:t>room temperature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.</a:t>
            </a:r>
            <a:endParaRPr lang="en-A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2701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Finding the resistance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AU" sz="2800" dirty="0" smtClean="0">
                    <a:solidFill>
                      <a:srgbClr val="444444"/>
                    </a:solidFill>
                    <a:latin typeface="+mj-lt"/>
                  </a:rPr>
                  <a:t>Resistance decreases with the </a:t>
                </a:r>
                <a:r>
                  <a:rPr lang="en-AU" sz="2800" b="1" dirty="0">
                    <a:solidFill>
                      <a:srgbClr val="0066CC"/>
                    </a:solidFill>
                    <a:latin typeface="+mj-lt"/>
                  </a:rPr>
                  <a:t>cross-sectional area</a:t>
                </a:r>
                <a:r>
                  <a:rPr lang="en-AU" sz="2800" dirty="0">
                    <a:solidFill>
                      <a:srgbClr val="444444"/>
                    </a:solidFill>
                    <a:latin typeface="+mj-lt"/>
                  </a:rPr>
                  <a:t> (A) of the conductor, because there are more delocalised electrons present, increasing the current</a:t>
                </a:r>
                <a:r>
                  <a:rPr lang="en-AU" sz="2800" dirty="0" smtClean="0">
                    <a:solidFill>
                      <a:srgbClr val="444444"/>
                    </a:solidFill>
                    <a:latin typeface="+mj-lt"/>
                  </a:rPr>
                  <a:t>.</a:t>
                </a:r>
                <a:endParaRPr lang="en-AU" sz="2800" dirty="0">
                  <a:solidFill>
                    <a:srgbClr val="444444"/>
                  </a:solidFill>
                  <a:latin typeface="+mj-lt"/>
                </a:endParaRPr>
              </a:p>
              <a:p>
                <a:r>
                  <a:rPr lang="en-AU" sz="2800" dirty="0">
                    <a:solidFill>
                      <a:srgbClr val="444444"/>
                    </a:solidFill>
                    <a:latin typeface="+mj-lt"/>
                  </a:rPr>
                  <a:t>Resistance also increases with the </a:t>
                </a:r>
                <a:r>
                  <a:rPr lang="en-AU" sz="2800" b="1" dirty="0">
                    <a:solidFill>
                      <a:srgbClr val="64B131"/>
                    </a:solidFill>
                    <a:latin typeface="+mj-lt"/>
                  </a:rPr>
                  <a:t>length</a:t>
                </a:r>
                <a:r>
                  <a:rPr lang="en-AU" sz="2800" dirty="0">
                    <a:solidFill>
                      <a:srgbClr val="444444"/>
                    </a:solidFill>
                    <a:latin typeface="+mj-lt"/>
                  </a:rPr>
                  <a:t> (</a:t>
                </a:r>
                <a:r>
                  <a:rPr lang="en-AU" sz="2800" i="1" dirty="0">
                    <a:solidFill>
                      <a:srgbClr val="444444"/>
                    </a:solidFill>
                    <a:latin typeface="+mj-lt"/>
                  </a:rPr>
                  <a:t>l</a:t>
                </a:r>
                <a:r>
                  <a:rPr lang="en-AU" sz="2800" dirty="0">
                    <a:solidFill>
                      <a:srgbClr val="444444"/>
                    </a:solidFill>
                    <a:latin typeface="+mj-lt"/>
                  </a:rPr>
                  <a:t>) of the conductor, because the electrons have more atoms to interact with along their path</a:t>
                </a:r>
                <a:r>
                  <a:rPr lang="en-AU" sz="2800" dirty="0" smtClean="0">
                    <a:solidFill>
                      <a:srgbClr val="444444"/>
                    </a:solidFill>
                    <a:latin typeface="+mj-lt"/>
                  </a:rPr>
                  <a:t>.</a:t>
                </a:r>
                <a:r>
                  <a:rPr lang="en-AU" sz="2800" dirty="0">
                    <a:solidFill>
                      <a:srgbClr val="444444"/>
                    </a:solidFill>
                    <a:latin typeface="+mj-lt"/>
                  </a:rPr>
                  <a:t> </a:t>
                </a:r>
              </a:p>
              <a:p>
                <a:r>
                  <a:rPr lang="en-AU" sz="2800" dirty="0">
                    <a:solidFill>
                      <a:srgbClr val="444444"/>
                    </a:solidFill>
                    <a:latin typeface="+mj-lt"/>
                  </a:rPr>
                  <a:t>This gives us the equation</a:t>
                </a:r>
                <a:r>
                  <a:rPr lang="en-AU" sz="2800" dirty="0" smtClean="0">
                    <a:solidFill>
                      <a:srgbClr val="444444"/>
                    </a:solidFill>
                    <a:latin typeface="+mj-lt"/>
                  </a:rPr>
                  <a:t>:</a:t>
                </a:r>
                <a:r>
                  <a:rPr lang="en-AU" sz="2800" b="1" dirty="0">
                    <a:latin typeface="+mj-lt"/>
                  </a:rPr>
                  <a:t/>
                </a:r>
                <a:br>
                  <a:rPr lang="en-AU" sz="2800" b="1" dirty="0"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en-AU" sz="2800" b="1" i="1" dirty="0" smtClean="0">
                        <a:latin typeface="+mj-lt"/>
                      </a:rPr>
                      <m:t>𝑹</m:t>
                    </m:r>
                    <m:r>
                      <a:rPr lang="en-AU" sz="2800" i="1" dirty="0">
                        <a:latin typeface="+mj-lt"/>
                      </a:rPr>
                      <m:t>=</m:t>
                    </m:r>
                    <m:r>
                      <a:rPr lang="el-GR" sz="2800" i="1" dirty="0">
                        <a:latin typeface="+mj-lt"/>
                      </a:rPr>
                      <m:t>𝜌</m:t>
                    </m:r>
                    <m:f>
                      <m:fPr>
                        <m:ctrlPr>
                          <a:rPr lang="en-AU" sz="2800" b="0" i="1" dirty="0" smtClean="0">
                            <a:latin typeface="+mj-lt"/>
                          </a:rPr>
                        </m:ctrlPr>
                      </m:fPr>
                      <m:num>
                        <m:r>
                          <a:rPr lang="en-AU" sz="2800" b="0" i="1" dirty="0" smtClean="0">
                            <a:latin typeface="+mj-lt"/>
                          </a:rPr>
                          <m:t>𝑙</m:t>
                        </m:r>
                      </m:num>
                      <m:den>
                        <m:r>
                          <a:rPr lang="en-AU" sz="2800" b="0" i="1" dirty="0" smtClean="0">
                            <a:latin typeface="+mj-lt"/>
                          </a:rPr>
                          <m:t>𝐴</m:t>
                        </m:r>
                      </m:den>
                    </m:f>
                    <m:r>
                      <a:rPr lang="en-AU" sz="2800" i="1" dirty="0">
                        <a:solidFill>
                          <a:srgbClr val="444444"/>
                        </a:solidFill>
                        <a:latin typeface="+mj-lt"/>
                      </a:rPr>
                      <m:t>​</m:t>
                    </m:r>
                  </m:oMath>
                </a14:m>
                <a:r>
                  <a:rPr lang="en-AU" sz="2800" dirty="0">
                    <a:solidFill>
                      <a:srgbClr val="444444"/>
                    </a:solidFill>
                    <a:latin typeface="+mj-lt"/>
                  </a:rPr>
                  <a:t/>
                </a:r>
                <a:br>
                  <a:rPr lang="en-AU" sz="2800" dirty="0">
                    <a:solidFill>
                      <a:srgbClr val="444444"/>
                    </a:solidFill>
                    <a:latin typeface="+mj-lt"/>
                  </a:rPr>
                </a:br>
                <a:r>
                  <a:rPr lang="en-AU" sz="2800" dirty="0">
                    <a:solidFill>
                      <a:srgbClr val="444444"/>
                    </a:solidFill>
                    <a:latin typeface="+mj-lt"/>
                  </a:rPr>
                  <a:t>where </a:t>
                </a:r>
                <a:r>
                  <a:rPr lang="en-AU" sz="2800" i="1" dirty="0">
                    <a:solidFill>
                      <a:srgbClr val="444444"/>
                    </a:solidFill>
                    <a:latin typeface="+mj-lt"/>
                  </a:rPr>
                  <a:t>R</a:t>
                </a:r>
                <a:r>
                  <a:rPr lang="en-AU" sz="2800" dirty="0">
                    <a:solidFill>
                      <a:srgbClr val="444444"/>
                    </a:solidFill>
                    <a:latin typeface="+mj-lt"/>
                  </a:rPr>
                  <a:t> is resistance, </a:t>
                </a:r>
                <a:r>
                  <a:rPr lang="en-AU" sz="2800" i="1" dirty="0">
                    <a:solidFill>
                      <a:srgbClr val="444444"/>
                    </a:solidFill>
                    <a:latin typeface="+mj-lt"/>
                  </a:rPr>
                  <a:t>ρ</a:t>
                </a:r>
                <a:r>
                  <a:rPr lang="en-AU" sz="2800" dirty="0">
                    <a:solidFill>
                      <a:srgbClr val="444444"/>
                    </a:solidFill>
                    <a:latin typeface="+mj-lt"/>
                  </a:rPr>
                  <a:t> is resistivity, </a:t>
                </a:r>
                <a:r>
                  <a:rPr lang="en-AU" sz="2800" i="1" dirty="0">
                    <a:solidFill>
                      <a:srgbClr val="444444"/>
                    </a:solidFill>
                    <a:latin typeface="+mj-lt"/>
                  </a:rPr>
                  <a:t>l</a:t>
                </a:r>
                <a:r>
                  <a:rPr lang="en-AU" sz="2800" dirty="0">
                    <a:solidFill>
                      <a:srgbClr val="444444"/>
                    </a:solidFill>
                    <a:latin typeface="+mj-lt"/>
                  </a:rPr>
                  <a:t> is length and </a:t>
                </a:r>
                <a:r>
                  <a:rPr lang="en-AU" sz="2800" i="1" dirty="0">
                    <a:solidFill>
                      <a:srgbClr val="444444"/>
                    </a:solidFill>
                    <a:latin typeface="+mj-lt"/>
                  </a:rPr>
                  <a:t>A</a:t>
                </a:r>
                <a:r>
                  <a:rPr lang="en-AU" sz="2800" dirty="0">
                    <a:solidFill>
                      <a:srgbClr val="444444"/>
                    </a:solidFill>
                    <a:latin typeface="+mj-lt"/>
                  </a:rPr>
                  <a:t> is the area.</a:t>
                </a:r>
                <a:endParaRPr lang="en-AU" sz="2800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8955" b="-1194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502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Ohm’s Law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692" y="1715956"/>
            <a:ext cx="11420308" cy="3678303"/>
          </a:xfrm>
        </p:spPr>
        <p:txBody>
          <a:bodyPr/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00D2D3"/>
                </a:solidFill>
                <a:latin typeface="+mj-lt"/>
              </a:rPr>
              <a:t>Ohm's Law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states that the </a:t>
            </a:r>
            <a:r>
              <a:rPr lang="en-AU" sz="2400" b="1" dirty="0">
                <a:solidFill>
                  <a:srgbClr val="ED4C67"/>
                </a:solidFill>
                <a:latin typeface="+mj-lt"/>
              </a:rPr>
              <a:t>voltage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of a circuit is directly proportional to the </a:t>
            </a:r>
            <a:r>
              <a:rPr lang="en-AU" sz="2400" b="1" dirty="0">
                <a:solidFill>
                  <a:srgbClr val="1289A7"/>
                </a:solidFill>
                <a:latin typeface="+mj-lt"/>
              </a:rPr>
              <a:t>current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of the circuit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A </a:t>
            </a:r>
            <a:r>
              <a:rPr lang="en-AU" sz="2400" b="1" dirty="0">
                <a:solidFill>
                  <a:srgbClr val="B53471"/>
                </a:solidFill>
                <a:latin typeface="+mj-lt"/>
              </a:rPr>
              <a:t>directly proportional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relationship means that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changes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that happen to one variable will happen to the other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b="1" dirty="0"/>
              <a:t>So what Ohm's Law states is that increasing voltage will increase the current, and decreasing current will decrease the voltage.</a:t>
            </a:r>
          </a:p>
        </p:txBody>
      </p:sp>
      <p:pic>
        <p:nvPicPr>
          <p:cNvPr id="7170" name="Picture 2" descr="https://www.educationperfect.com/media/content/Science/1529545415.700131g/1529545382257-4024784609200442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044" y="4533900"/>
            <a:ext cx="2308709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996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Voltage and resistance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ED4C67"/>
                </a:solidFill>
                <a:latin typeface="+mj-lt"/>
              </a:rPr>
              <a:t>Voltage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is also directly proportional to </a:t>
            </a:r>
            <a:r>
              <a:rPr lang="en-AU" sz="2400" b="1" dirty="0">
                <a:solidFill>
                  <a:srgbClr val="1B1464"/>
                </a:solidFill>
                <a:latin typeface="+mj-lt"/>
              </a:rPr>
              <a:t>resistance.</a:t>
            </a:r>
            <a:endParaRPr lang="en-AU" sz="2400" b="1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8194" name="Picture 2" descr="https://www.educationperfect.com/media/content/Science/1529545505.160791g/1529545472158-4024784609200442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92" y="3981449"/>
            <a:ext cx="285750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064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Current and resistance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192" y="986696"/>
            <a:ext cx="11029615" cy="3678303"/>
          </a:xfrm>
        </p:spPr>
        <p:txBody>
          <a:bodyPr/>
          <a:lstStyle/>
          <a:p>
            <a:pPr marL="0" indent="0">
              <a:buNone/>
            </a:pPr>
            <a:r>
              <a:rPr lang="en-AU" sz="2400" b="1" dirty="0">
                <a:solidFill>
                  <a:srgbClr val="00B0F0"/>
                </a:solidFill>
                <a:latin typeface="+mj-lt"/>
              </a:rPr>
              <a:t>C</a:t>
            </a:r>
            <a:r>
              <a:rPr lang="en-AU" sz="2400" b="1" dirty="0" smtClean="0">
                <a:solidFill>
                  <a:srgbClr val="1289A7"/>
                </a:solidFill>
                <a:latin typeface="+mj-lt"/>
              </a:rPr>
              <a:t>urrent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is </a:t>
            </a:r>
            <a:r>
              <a:rPr lang="en-AU" sz="2400" b="1" dirty="0">
                <a:solidFill>
                  <a:srgbClr val="6F1E51"/>
                </a:solidFill>
                <a:latin typeface="+mj-lt"/>
              </a:rPr>
              <a:t>inversely proportional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to </a:t>
            </a:r>
            <a:r>
              <a:rPr lang="en-AU" sz="2400" b="1" dirty="0">
                <a:solidFill>
                  <a:srgbClr val="1B1464"/>
                </a:solidFill>
                <a:latin typeface="+mj-lt"/>
              </a:rPr>
              <a:t>resistance</a:t>
            </a:r>
            <a:r>
              <a:rPr lang="en-AU" sz="2400" b="1" dirty="0" smtClean="0">
                <a:solidFill>
                  <a:srgbClr val="1B1464"/>
                </a:solidFill>
                <a:latin typeface="+mj-lt"/>
              </a:rPr>
              <a:t>.</a:t>
            </a:r>
            <a:endParaRPr lang="en-AU" sz="2400" b="1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9218" name="Picture 2" descr="https://www.educationperfect.com/media/content/Science/1529545556.81721g/1529545523807-4024784609200442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3649662"/>
            <a:ext cx="2838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086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Ohm’s law </a:t>
            </a:r>
            <a:r>
              <a:rPr lang="en-AU" dirty="0"/>
              <a:t>E</a:t>
            </a:r>
            <a:r>
              <a:rPr lang="en-AU" dirty="0" smtClean="0"/>
              <a:t>quation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328" y="1425836"/>
            <a:ext cx="11029615" cy="3678303"/>
          </a:xfrm>
        </p:spPr>
        <p:txBody>
          <a:bodyPr/>
          <a:lstStyle/>
          <a:p>
            <a:pPr algn="ctr"/>
            <a:r>
              <a:rPr lang="en-AU" sz="2400" dirty="0">
                <a:solidFill>
                  <a:srgbClr val="444444"/>
                </a:solidFill>
                <a:latin typeface="+mj-lt"/>
              </a:rPr>
              <a:t>The relationship between </a:t>
            </a:r>
            <a:r>
              <a:rPr lang="en-AU" sz="2400" b="1" dirty="0">
                <a:solidFill>
                  <a:srgbClr val="1289A7"/>
                </a:solidFill>
                <a:latin typeface="+mj-lt"/>
              </a:rPr>
              <a:t>current,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400" b="1" dirty="0">
                <a:solidFill>
                  <a:srgbClr val="ED4C67"/>
                </a:solidFill>
                <a:latin typeface="+mj-lt"/>
              </a:rPr>
              <a:t>voltage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and </a:t>
            </a:r>
            <a:r>
              <a:rPr lang="en-AU" sz="2400" b="1" dirty="0">
                <a:solidFill>
                  <a:srgbClr val="1B1464"/>
                </a:solidFill>
                <a:latin typeface="+mj-lt"/>
              </a:rPr>
              <a:t>resistance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can be expressed as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: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V=I×R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+mj-lt"/>
              </a:rPr>
              <a:t>This means that </a:t>
            </a:r>
            <a:r>
              <a:rPr lang="en-AU" sz="2400" b="1" dirty="0">
                <a:solidFill>
                  <a:srgbClr val="ED4C67"/>
                </a:solidFill>
                <a:latin typeface="+mj-lt"/>
              </a:rPr>
              <a:t>voltage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(V) is equal to </a:t>
            </a:r>
            <a:r>
              <a:rPr lang="en-AU" sz="2400" b="1" dirty="0">
                <a:solidFill>
                  <a:srgbClr val="1289A7"/>
                </a:solidFill>
                <a:latin typeface="+mj-lt"/>
              </a:rPr>
              <a:t>current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(I) multiplied by </a:t>
            </a:r>
            <a:r>
              <a:rPr lang="en-AU" sz="2400" b="1" dirty="0">
                <a:solidFill>
                  <a:srgbClr val="1B1464"/>
                </a:solidFill>
                <a:latin typeface="+mj-lt"/>
              </a:rPr>
              <a:t>resistance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(R). It is the most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important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formula in the study of </a:t>
            </a:r>
            <a:r>
              <a:rPr lang="en-AU" sz="2400" b="1" dirty="0">
                <a:solidFill>
                  <a:srgbClr val="12CBC4"/>
                </a:solidFill>
                <a:latin typeface="+mj-lt"/>
              </a:rPr>
              <a:t>electricity!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4" name="1527801403.8808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7564" y="4330700"/>
            <a:ext cx="3115136" cy="215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4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Ohmic</a:t>
            </a:r>
            <a:r>
              <a:rPr lang="en-AU" dirty="0" smtClean="0"/>
              <a:t> device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1715956"/>
                <a:ext cx="11029615" cy="414284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AU" sz="2400" b="1" dirty="0" smtClean="0">
                    <a:solidFill>
                      <a:srgbClr val="444444"/>
                    </a:solidFill>
                    <a:latin typeface="+mj-lt"/>
                  </a:rPr>
                  <a:t>An </a:t>
                </a:r>
                <a:r>
                  <a:rPr lang="en-AU" sz="2400" b="1" dirty="0" err="1">
                    <a:solidFill>
                      <a:srgbClr val="00868B"/>
                    </a:solidFill>
                    <a:latin typeface="+mj-lt"/>
                  </a:rPr>
                  <a:t>Ohmic</a:t>
                </a:r>
                <a:r>
                  <a:rPr lang="en-AU" sz="2400" b="1" dirty="0">
                    <a:solidFill>
                      <a:srgbClr val="00868B"/>
                    </a:solidFill>
                    <a:latin typeface="+mj-lt"/>
                  </a:rPr>
                  <a:t> device</a:t>
                </a:r>
                <a:r>
                  <a:rPr lang="en-AU" sz="2400" b="1" dirty="0">
                    <a:solidFill>
                      <a:srgbClr val="444444"/>
                    </a:solidFill>
                    <a:latin typeface="+mj-lt"/>
                  </a:rPr>
                  <a:t> is a resistor (or any other component) which has </a:t>
                </a:r>
                <a:r>
                  <a:rPr lang="en-AU" sz="2400" b="1" dirty="0">
                    <a:solidFill>
                      <a:srgbClr val="00868B"/>
                    </a:solidFill>
                    <a:latin typeface="+mj-lt"/>
                  </a:rPr>
                  <a:t>constant resistance </a:t>
                </a:r>
                <a:r>
                  <a:rPr lang="en-AU" sz="2400" b="1" dirty="0">
                    <a:solidFill>
                      <a:srgbClr val="444444"/>
                    </a:solidFill>
                    <a:latin typeface="+mj-lt"/>
                  </a:rPr>
                  <a:t>with changing voltage and current, following Ohm's law.</a:t>
                </a:r>
              </a:p>
              <a:p>
                <a14:m>
                  <m:oMath xmlns:m="http://schemas.openxmlformats.org/officeDocument/2006/math">
                    <m:r>
                      <a:rPr lang="en-AU" sz="2400" b="1" i="1" dirty="0" smtClean="0">
                        <a:solidFill>
                          <a:srgbClr val="444444"/>
                        </a:solidFill>
                        <a:latin typeface="+mj-lt"/>
                      </a:rPr>
                      <m:t>𝑹</m:t>
                    </m:r>
                    <m:r>
                      <a:rPr lang="en-AU" sz="2400" i="1" dirty="0">
                        <a:solidFill>
                          <a:srgbClr val="444444"/>
                        </a:solidFill>
                        <a:latin typeface="+mj-lt"/>
                      </a:rPr>
                      <m:t>=</m:t>
                    </m:r>
                    <m:f>
                      <m:fPr>
                        <m:ctrlPr>
                          <a:rPr lang="en-AU" sz="2400" b="0" i="1" dirty="0" smtClean="0">
                            <a:solidFill>
                              <a:srgbClr val="444444"/>
                            </a:solidFill>
                            <a:latin typeface="+mj-lt"/>
                          </a:rPr>
                        </m:ctrlPr>
                      </m:fPr>
                      <m:num>
                        <m:r>
                          <a:rPr lang="en-AU" sz="2400" b="0" i="1" dirty="0" smtClean="0">
                            <a:solidFill>
                              <a:srgbClr val="444444"/>
                            </a:solidFill>
                            <a:latin typeface="+mj-lt"/>
                          </a:rPr>
                          <m:t>𝑉</m:t>
                        </m:r>
                      </m:num>
                      <m:den>
                        <m:r>
                          <a:rPr lang="en-AU" sz="2400" b="0" i="1" dirty="0" smtClean="0">
                            <a:solidFill>
                              <a:srgbClr val="444444"/>
                            </a:solidFill>
                            <a:latin typeface="+mj-lt"/>
                          </a:rPr>
                          <m:t>𝐼</m:t>
                        </m:r>
                      </m:den>
                    </m:f>
                    <m:r>
                      <a:rPr lang="en-AU" sz="2400" i="1" dirty="0">
                        <a:solidFill>
                          <a:srgbClr val="444444"/>
                        </a:solidFill>
                        <a:latin typeface="+mj-lt"/>
                      </a:rPr>
                      <m:t>​</m:t>
                    </m:r>
                  </m:oMath>
                </a14:m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 is </a:t>
                </a:r>
                <a:r>
                  <a:rPr lang="en-AU" sz="2400" b="1" dirty="0">
                    <a:solidFill>
                      <a:srgbClr val="444444"/>
                    </a:solidFill>
                    <a:latin typeface="+mj-lt"/>
                  </a:rPr>
                  <a:t>constant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 for an </a:t>
                </a:r>
                <a:r>
                  <a:rPr lang="en-AU" sz="2400" dirty="0" err="1">
                    <a:solidFill>
                      <a:srgbClr val="444444"/>
                    </a:solidFill>
                    <a:latin typeface="+mj-lt"/>
                  </a:rPr>
                  <a:t>Ohmic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 device</a:t>
                </a:r>
                <a:r>
                  <a:rPr lang="en-AU" sz="2400" dirty="0" smtClean="0">
                    <a:solidFill>
                      <a:srgbClr val="444444"/>
                    </a:solidFill>
                    <a:latin typeface="+mj-lt"/>
                  </a:rPr>
                  <a:t>.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 </a:t>
                </a:r>
              </a:p>
              <a:p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Current through an </a:t>
                </a:r>
                <a:r>
                  <a:rPr lang="en-AU" sz="2400" dirty="0" err="1">
                    <a:solidFill>
                      <a:srgbClr val="444444"/>
                    </a:solidFill>
                    <a:latin typeface="+mj-lt"/>
                  </a:rPr>
                  <a:t>Ohmic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 device is directly proportional to the potential difference across it.</a:t>
                </a:r>
              </a:p>
              <a:p>
                <a:r>
                  <a:rPr lang="en-AU" sz="2400" dirty="0" smtClean="0">
                    <a:solidFill>
                      <a:srgbClr val="444444"/>
                    </a:solidFill>
                    <a:latin typeface="+mj-lt"/>
                  </a:rPr>
                  <a:t>A 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graph of current against voltage (</a:t>
                </a:r>
                <a:r>
                  <a:rPr lang="en-AU" sz="2400" b="1" dirty="0">
                    <a:solidFill>
                      <a:srgbClr val="444444"/>
                    </a:solidFill>
                    <a:latin typeface="+mj-lt"/>
                  </a:rPr>
                  <a:t>V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=</a:t>
                </a:r>
                <a:r>
                  <a:rPr lang="en-AU" sz="2400" b="1" dirty="0">
                    <a:solidFill>
                      <a:srgbClr val="444444"/>
                    </a:solidFill>
                    <a:latin typeface="+mj-lt"/>
                  </a:rPr>
                  <a:t>IR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) is </a:t>
                </a:r>
                <a:r>
                  <a:rPr lang="en-AU" sz="2400" dirty="0" smtClean="0">
                    <a:solidFill>
                      <a:srgbClr val="444444"/>
                    </a:solidFill>
                    <a:latin typeface="+mj-lt"/>
                  </a:rPr>
                  <a:t>shown.</a:t>
                </a:r>
                <a:endParaRPr lang="en-AU" sz="2400" dirty="0">
                  <a:solidFill>
                    <a:srgbClr val="444444"/>
                  </a:solidFill>
                  <a:latin typeface="+mj-lt"/>
                </a:endParaRPr>
              </a:p>
              <a:p>
                <a:endParaRPr lang="en-AU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715956"/>
                <a:ext cx="11029615" cy="4142843"/>
              </a:xfrm>
              <a:blipFill>
                <a:blip r:embed="rId2"/>
                <a:stretch>
                  <a:fillRect l="-552" r="-11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https://www.educationperfect.com/media/content/Science/1509587569.310461g/1509587577032-643736940293660-4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32" y="4189413"/>
            <a:ext cx="2974207" cy="26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11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Charged particles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05796"/>
            <a:ext cx="11029615" cy="3678303"/>
          </a:xfrm>
        </p:spPr>
        <p:txBody>
          <a:bodyPr/>
          <a:lstStyle/>
          <a:p>
            <a:r>
              <a:rPr lang="en-AU" sz="2400" b="1" dirty="0">
                <a:solidFill>
                  <a:srgbClr val="444444"/>
                </a:solidFill>
                <a:latin typeface="+mj-lt"/>
              </a:rPr>
              <a:t>The centre of an atom is called the </a:t>
            </a:r>
            <a:r>
              <a:rPr lang="en-AU" sz="2400" b="1" dirty="0">
                <a:solidFill>
                  <a:srgbClr val="F368E0"/>
                </a:solidFill>
                <a:latin typeface="+mj-lt"/>
              </a:rPr>
              <a:t>nucleus</a:t>
            </a:r>
            <a:r>
              <a:rPr lang="en-AU" sz="2400" b="1" dirty="0" smtClean="0">
                <a:solidFill>
                  <a:srgbClr val="F368E0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b="1" dirty="0">
                <a:solidFill>
                  <a:srgbClr val="EE5253"/>
                </a:solidFill>
                <a:latin typeface="+mj-lt"/>
              </a:rPr>
              <a:t>Protons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and </a:t>
            </a:r>
            <a:r>
              <a:rPr lang="en-AU" sz="2400" b="1" dirty="0">
                <a:solidFill>
                  <a:srgbClr val="FF9F43"/>
                </a:solidFill>
                <a:latin typeface="+mj-lt"/>
              </a:rPr>
              <a:t>neutrons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hang out together in the </a:t>
            </a:r>
            <a:r>
              <a:rPr lang="en-AU" sz="2400" b="1" dirty="0">
                <a:solidFill>
                  <a:srgbClr val="F368E0"/>
                </a:solidFill>
                <a:latin typeface="+mj-lt"/>
              </a:rPr>
              <a:t>centre (nucleus)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of the atom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b="1" dirty="0">
                <a:solidFill>
                  <a:srgbClr val="FF9F43"/>
                </a:solidFill>
                <a:latin typeface="+mj-lt"/>
              </a:rPr>
              <a:t>Neutrons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don't have any charge, but each </a:t>
            </a:r>
            <a:r>
              <a:rPr lang="en-AU" sz="2400" b="1" dirty="0">
                <a:solidFill>
                  <a:srgbClr val="EE5253"/>
                </a:solidFill>
                <a:latin typeface="+mj-lt"/>
              </a:rPr>
              <a:t>proton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has a </a:t>
            </a:r>
            <a:r>
              <a:rPr lang="en-AU" sz="2400" b="1" dirty="0">
                <a:solidFill>
                  <a:srgbClr val="EE5253"/>
                </a:solidFill>
                <a:latin typeface="+mj-lt"/>
              </a:rPr>
              <a:t>positive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charge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. We represent it with a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plus sign.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4" name="1527128141.203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18000" y="4102099"/>
            <a:ext cx="34417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4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Non-</a:t>
            </a:r>
            <a:r>
              <a:rPr lang="en-AU" dirty="0" err="1" smtClean="0"/>
              <a:t>ohmic</a:t>
            </a:r>
            <a:r>
              <a:rPr lang="en-AU" dirty="0" smtClean="0"/>
              <a:t> device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564395"/>
            <a:ext cx="11029615" cy="3678303"/>
          </a:xfrm>
        </p:spPr>
        <p:txBody>
          <a:bodyPr>
            <a:normAutofit/>
          </a:bodyPr>
          <a:lstStyle/>
          <a:p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These components have 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changing resistance values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 as the voltage and current change. A example of a non-</a:t>
            </a:r>
            <a:r>
              <a:rPr lang="en-AU" sz="2400" dirty="0" err="1" smtClean="0">
                <a:solidFill>
                  <a:srgbClr val="444444"/>
                </a:solidFill>
                <a:latin typeface="+mj-lt"/>
              </a:rPr>
              <a:t>ohmic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 relationship is in the graph below.</a:t>
            </a:r>
            <a:endParaRPr lang="en-AU" sz="2400" dirty="0">
              <a:latin typeface="+mj-lt"/>
            </a:endParaRPr>
          </a:p>
        </p:txBody>
      </p:sp>
      <p:pic>
        <p:nvPicPr>
          <p:cNvPr id="6146" name="Picture 2" descr="https://www.educationperfect.com/media/content/Science/1509574386.110411g/1509574392799-643736940293660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" y="3219450"/>
            <a:ext cx="38004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948236" y="368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dirty="0">
                <a:solidFill>
                  <a:srgbClr val="444444"/>
                </a:solidFill>
                <a:latin typeface="+mj-lt"/>
              </a:rPr>
              <a:t>We can see that as the voltage and current increase, the resistance (gradient) also increases. At any single point on the graph </a:t>
            </a:r>
            <a:r>
              <a:rPr lang="en-AU" b="1" dirty="0">
                <a:solidFill>
                  <a:srgbClr val="444444"/>
                </a:solidFill>
                <a:latin typeface="+mj-lt"/>
              </a:rPr>
              <a:t>V</a:t>
            </a:r>
            <a:r>
              <a:rPr lang="en-AU" dirty="0">
                <a:solidFill>
                  <a:srgbClr val="444444"/>
                </a:solidFill>
                <a:latin typeface="+mj-lt"/>
              </a:rPr>
              <a:t>=</a:t>
            </a:r>
            <a:r>
              <a:rPr lang="en-AU" b="1" dirty="0">
                <a:solidFill>
                  <a:srgbClr val="444444"/>
                </a:solidFill>
                <a:latin typeface="+mj-lt"/>
              </a:rPr>
              <a:t>IR</a:t>
            </a:r>
            <a:r>
              <a:rPr lang="en-AU" dirty="0">
                <a:solidFill>
                  <a:srgbClr val="444444"/>
                </a:solidFill>
                <a:latin typeface="+mj-lt"/>
              </a:rPr>
              <a:t> still applies, but it does not describe the trend of the resistance.</a:t>
            </a:r>
          </a:p>
          <a:p>
            <a:pPr algn="ctr"/>
            <a:r>
              <a:rPr lang="en-AU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pPr algn="ctr"/>
            <a:r>
              <a:rPr lang="en-AU" dirty="0">
                <a:solidFill>
                  <a:srgbClr val="444444"/>
                </a:solidFill>
                <a:latin typeface="+mj-lt"/>
              </a:rPr>
              <a:t>Light globes, diodes, LEDs, and other such components are all non-</a:t>
            </a:r>
            <a:r>
              <a:rPr lang="en-AU" dirty="0" err="1">
                <a:solidFill>
                  <a:srgbClr val="444444"/>
                </a:solidFill>
                <a:latin typeface="+mj-lt"/>
              </a:rPr>
              <a:t>ohmic</a:t>
            </a:r>
            <a:r>
              <a:rPr lang="en-AU" dirty="0">
                <a:solidFill>
                  <a:srgbClr val="444444"/>
                </a:solidFill>
                <a:latin typeface="+mj-lt"/>
              </a:rPr>
              <a:t> and commonly used in circuits.</a:t>
            </a:r>
            <a:endParaRPr lang="en-AU" b="0" i="0" dirty="0">
              <a:solidFill>
                <a:srgbClr val="444444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07732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Power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59000"/>
                <a:ext cx="11029615" cy="490220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 algn="ctr">
                  <a:buNone/>
                </a:pPr>
                <a:r>
                  <a:rPr lang="en-AU" sz="2800" b="1" dirty="0" smtClean="0">
                    <a:solidFill>
                      <a:srgbClr val="CC0000"/>
                    </a:solidFill>
                    <a:latin typeface="+mj-lt"/>
                  </a:rPr>
                  <a:t>Power</a:t>
                </a:r>
                <a:r>
                  <a:rPr lang="en-AU" sz="2800" b="1" dirty="0">
                    <a:solidFill>
                      <a:srgbClr val="444444"/>
                    </a:solidFill>
                    <a:latin typeface="+mj-lt"/>
                  </a:rPr>
                  <a:t> is defined as the rate at which work is done or the rate at which energy is transferred or transformed.</a:t>
                </a:r>
              </a:p>
              <a:p>
                <a:pPr marL="0" indent="0" algn="ctr">
                  <a:buNone/>
                </a:pPr>
                <a:r>
                  <a:rPr lang="en-AU" sz="2800" dirty="0">
                    <a:solidFill>
                      <a:srgbClr val="444444"/>
                    </a:solidFill>
                    <a:latin typeface="+mj-lt"/>
                  </a:rPr>
                  <a:t> </a:t>
                </a:r>
              </a:p>
              <a:p>
                <a:r>
                  <a:rPr lang="en-AU" sz="2800" dirty="0">
                    <a:solidFill>
                      <a:srgbClr val="444444"/>
                    </a:solidFill>
                    <a:latin typeface="+mj-lt"/>
                  </a:rPr>
                  <a:t>It is </a:t>
                </a:r>
                <a:r>
                  <a:rPr lang="en-AU" sz="2800" dirty="0" smtClean="0">
                    <a:solidFill>
                      <a:srgbClr val="444444"/>
                    </a:solidFill>
                    <a:latin typeface="+mj-lt"/>
                  </a:rPr>
                  <a:t>represented </a:t>
                </a:r>
                <a:r>
                  <a:rPr lang="en-AU" sz="2800" dirty="0">
                    <a:solidFill>
                      <a:srgbClr val="444444"/>
                    </a:solidFill>
                    <a:latin typeface="+mj-lt"/>
                  </a:rPr>
                  <a:t>by the symbol P.</a:t>
                </a:r>
              </a:p>
              <a:p>
                <a:r>
                  <a:rPr lang="en-AU" sz="2800" dirty="0" smtClean="0">
                    <a:solidFill>
                      <a:srgbClr val="444444"/>
                    </a:solidFill>
                    <a:latin typeface="+mj-lt"/>
                  </a:rPr>
                  <a:t>The SI unit of </a:t>
                </a:r>
                <a:r>
                  <a:rPr lang="en-AU" sz="2800" b="1" dirty="0" smtClean="0">
                    <a:solidFill>
                      <a:srgbClr val="CC0000"/>
                    </a:solidFill>
                    <a:latin typeface="+mj-lt"/>
                  </a:rPr>
                  <a:t>power</a:t>
                </a:r>
                <a:r>
                  <a:rPr lang="en-AU" sz="2800" dirty="0" smtClean="0">
                    <a:solidFill>
                      <a:srgbClr val="444444"/>
                    </a:solidFill>
                    <a:latin typeface="+mj-lt"/>
                  </a:rPr>
                  <a:t> is the  Watt (W), named after the Scottish inventor James Watt.</a:t>
                </a:r>
              </a:p>
              <a:p>
                <a:r>
                  <a:rPr lang="en-AU" sz="2800" dirty="0">
                    <a:solidFill>
                      <a:srgbClr val="444444"/>
                    </a:solidFill>
                    <a:latin typeface="+mj-lt"/>
                  </a:rPr>
                  <a:t>Power is measured in Watts, W.</a:t>
                </a:r>
              </a:p>
              <a:p>
                <a:pPr marL="0" indent="0" algn="ctr">
                  <a:buNone/>
                </a:pPr>
                <a:r>
                  <a:rPr lang="en-AU" sz="2800" b="1" dirty="0">
                    <a:solidFill>
                      <a:srgbClr val="444444"/>
                    </a:solidFill>
                    <a:latin typeface="+mj-lt"/>
                  </a:rPr>
                  <a:t>1</a:t>
                </a:r>
                <a:r>
                  <a:rPr lang="en-AU" sz="2800" dirty="0">
                    <a:solidFill>
                      <a:srgbClr val="444444"/>
                    </a:solidFill>
                    <a:latin typeface="+mj-lt"/>
                  </a:rPr>
                  <a:t>  W=</a:t>
                </a:r>
                <a:r>
                  <a:rPr lang="en-AU" sz="2800" b="1" dirty="0">
                    <a:solidFill>
                      <a:srgbClr val="444444"/>
                    </a:solidFill>
                    <a:latin typeface="+mj-lt"/>
                  </a:rPr>
                  <a:t>1</a:t>
                </a:r>
                <a:r>
                  <a:rPr lang="en-AU" sz="2800" dirty="0">
                    <a:solidFill>
                      <a:srgbClr val="444444"/>
                    </a:solidFill>
                    <a:latin typeface="+mj-lt"/>
                  </a:rPr>
                  <a:t>  Js</a:t>
                </a:r>
                <a:r>
                  <a:rPr lang="en-AU" sz="2800" baseline="30000" dirty="0">
                    <a:solidFill>
                      <a:srgbClr val="444444"/>
                    </a:solidFill>
                    <a:latin typeface="+mj-lt"/>
                  </a:rPr>
                  <a:t>−</a:t>
                </a:r>
                <a:r>
                  <a:rPr lang="en-AU" sz="2800" b="1" baseline="30000" dirty="0">
                    <a:solidFill>
                      <a:srgbClr val="444444"/>
                    </a:solidFill>
                    <a:latin typeface="+mj-lt"/>
                  </a:rPr>
                  <a:t>1</a:t>
                </a:r>
                <a:endParaRPr lang="en-AU" sz="2800" baseline="30000" dirty="0">
                  <a:solidFill>
                    <a:srgbClr val="444444"/>
                  </a:solidFill>
                  <a:latin typeface="+mj-lt"/>
                </a:endParaRPr>
              </a:p>
              <a:p>
                <a:pPr marL="0" indent="0" algn="ctr">
                  <a:buNone/>
                </a:pPr>
                <a:r>
                  <a:rPr lang="en-AU" sz="2800" b="1" dirty="0">
                    <a:solidFill>
                      <a:srgbClr val="444444"/>
                    </a:solidFill>
                    <a:latin typeface="+mj-lt"/>
                  </a:rPr>
                  <a:t/>
                </a:r>
                <a:br>
                  <a:rPr lang="en-AU" sz="2800" b="1" dirty="0">
                    <a:solidFill>
                      <a:srgbClr val="444444"/>
                    </a:solidFill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1" i="1" dirty="0" smtClean="0">
                          <a:solidFill>
                            <a:srgbClr val="444444"/>
                          </a:solidFill>
                          <a:latin typeface="+mj-lt"/>
                        </a:rPr>
                        <m:t>𝑷</m:t>
                      </m:r>
                      <m:r>
                        <a:rPr lang="en-AU" sz="2800" i="1" dirty="0">
                          <a:solidFill>
                            <a:srgbClr val="444444"/>
                          </a:solidFill>
                          <a:latin typeface="+mj-lt"/>
                        </a:rPr>
                        <m:t>=</m:t>
                      </m:r>
                      <m:f>
                        <m:fPr>
                          <m:ctrlPr>
                            <a:rPr lang="en-AU" sz="2800" b="1" i="1" dirty="0" smtClean="0">
                              <a:solidFill>
                                <a:srgbClr val="444444"/>
                              </a:solidFill>
                              <a:latin typeface="+mj-lt"/>
                            </a:rPr>
                          </m:ctrlPr>
                        </m:fPr>
                        <m:num>
                          <m:r>
                            <a:rPr lang="en-AU" sz="2800" b="1" i="1" dirty="0" err="1">
                              <a:solidFill>
                                <a:srgbClr val="444444"/>
                              </a:solidFill>
                              <a:latin typeface="+mj-lt"/>
                            </a:rPr>
                            <m:t>𝑾</m:t>
                          </m:r>
                        </m:num>
                        <m:den>
                          <m:r>
                            <a:rPr lang="en-AU" sz="2800" b="1" i="1" dirty="0" smtClean="0">
                              <a:solidFill>
                                <a:srgbClr val="444444"/>
                              </a:solidFill>
                              <a:latin typeface="+mj-lt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AU" sz="2800" dirty="0">
                  <a:solidFill>
                    <a:srgbClr val="444444"/>
                  </a:solidFill>
                  <a:latin typeface="+mj-lt"/>
                </a:endParaRPr>
              </a:p>
              <a:p>
                <a:pPr marL="0" indent="0" algn="ctr">
                  <a:buNone/>
                </a:pPr>
                <a:r>
                  <a:rPr lang="en-AU" sz="2800" dirty="0">
                    <a:solidFill>
                      <a:srgbClr val="444444"/>
                    </a:solidFill>
                    <a:latin typeface="+mj-lt"/>
                  </a:rPr>
                  <a:t>where W is energy (</a:t>
                </a:r>
                <a:r>
                  <a:rPr lang="en-AU" sz="2800" b="1" dirty="0">
                    <a:solidFill>
                      <a:srgbClr val="444444"/>
                    </a:solidFill>
                    <a:latin typeface="+mj-lt"/>
                  </a:rPr>
                  <a:t>J</a:t>
                </a:r>
                <a:r>
                  <a:rPr lang="en-AU" sz="2800" dirty="0">
                    <a:solidFill>
                      <a:srgbClr val="444444"/>
                    </a:solidFill>
                    <a:latin typeface="+mj-lt"/>
                  </a:rPr>
                  <a:t>) and t is time (</a:t>
                </a:r>
                <a:r>
                  <a:rPr lang="en-AU" sz="2800" b="1" dirty="0">
                    <a:solidFill>
                      <a:srgbClr val="444444"/>
                    </a:solidFill>
                    <a:latin typeface="+mj-lt"/>
                  </a:rPr>
                  <a:t>s</a:t>
                </a:r>
                <a:r>
                  <a:rPr lang="en-AU" sz="2800" dirty="0">
                    <a:solidFill>
                      <a:srgbClr val="444444"/>
                    </a:solidFill>
                    <a:latin typeface="+mj-lt"/>
                  </a:rPr>
                  <a:t>).</a:t>
                </a:r>
              </a:p>
              <a:p>
                <a:pPr algn="ctr"/>
                <a:endParaRPr lang="en-AU" dirty="0">
                  <a:solidFill>
                    <a:srgbClr val="444444"/>
                  </a:solidFill>
                  <a:latin typeface="Arial" panose="020B0604020202020204" pitchFamily="34" charset="0"/>
                </a:endParaRPr>
              </a:p>
              <a:p>
                <a:endParaRPr lang="en-AU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59000"/>
                <a:ext cx="11029615" cy="4902200"/>
              </a:xfrm>
              <a:blipFill>
                <a:blip r:embed="rId2"/>
                <a:stretch>
                  <a:fillRect l="-552" t="-572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75517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Converting energy values to kilowatt-hours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400" b="1" dirty="0">
                <a:solidFill>
                  <a:srgbClr val="444444"/>
                </a:solidFill>
                <a:latin typeface="+mj-lt"/>
              </a:rPr>
              <a:t>Watts and joules are </a:t>
            </a:r>
            <a:r>
              <a:rPr lang="en-AU" sz="2400" b="1" u="sng" dirty="0">
                <a:solidFill>
                  <a:srgbClr val="444444"/>
                </a:solidFill>
                <a:latin typeface="+mj-lt"/>
              </a:rPr>
              <a:t>too small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for application to domestic energy use.</a:t>
            </a: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A kilowatt-hour is the energy used by a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1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 kW appliance in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1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 hour.</a:t>
            </a:r>
          </a:p>
          <a:p>
            <a:pPr algn="ctr"/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AU" sz="2400" b="1" dirty="0">
                <a:solidFill>
                  <a:srgbClr val="444444"/>
                </a:solidFill>
                <a:latin typeface="+mj-lt"/>
              </a:rPr>
              <a:t>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(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kWh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)=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P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(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kW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)×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(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h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)</a:t>
            </a:r>
          </a:p>
          <a:p>
            <a:pPr marL="0" indent="0" algn="ctr">
              <a:buNone/>
            </a:pP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You can use this conversion to compare energy use of your household appliances in kWh.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22328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Parallel &amp; Series circuits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166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Learning Intentions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581192" y="1936740"/>
            <a:ext cx="107726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Distinguish </a:t>
            </a:r>
            <a:r>
              <a:rPr lang="en-AU" sz="2400" dirty="0"/>
              <a:t>between series and parallel circuits.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Explain </a:t>
            </a:r>
            <a:r>
              <a:rPr lang="en-AU" sz="2400" dirty="0"/>
              <a:t>Kirchhoff's current law.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Explain </a:t>
            </a:r>
            <a:r>
              <a:rPr lang="en-AU" sz="2400" dirty="0"/>
              <a:t>Kirchhoff's energy (voltage) law.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Recall </a:t>
            </a:r>
            <a:r>
              <a:rPr lang="en-AU" sz="2400" dirty="0"/>
              <a:t>what a combination circuit 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Identify </a:t>
            </a:r>
            <a:r>
              <a:rPr lang="en-AU" sz="2400" dirty="0" err="1"/>
              <a:t>Thévenin's</a:t>
            </a:r>
            <a:r>
              <a:rPr lang="en-AU" sz="2400" dirty="0"/>
              <a:t> Theorem.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Explain </a:t>
            </a:r>
            <a:r>
              <a:rPr lang="en-AU" sz="2400" dirty="0"/>
              <a:t>the use of voltage dividers.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Solve </a:t>
            </a:r>
            <a:r>
              <a:rPr lang="en-AU" sz="2400" dirty="0"/>
              <a:t>resistance calculations in parallel and series circuits.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9868461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Series circuit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A series circuit forms a </a:t>
            </a:r>
            <a:r>
              <a:rPr lang="en-AU" sz="2800" b="1" dirty="0">
                <a:solidFill>
                  <a:srgbClr val="1DD1A1"/>
                </a:solidFill>
                <a:latin typeface="+mj-lt"/>
              </a:rPr>
              <a:t>single loop.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All of the components are in a </a:t>
            </a:r>
            <a:r>
              <a:rPr lang="en-AU" sz="2800" b="1" dirty="0">
                <a:solidFill>
                  <a:srgbClr val="1DD1A1"/>
                </a:solidFill>
                <a:latin typeface="+mj-lt"/>
              </a:rPr>
              <a:t>line</a:t>
            </a:r>
            <a:r>
              <a:rPr lang="en-AU" sz="2800" b="1" dirty="0" smtClean="0">
                <a:solidFill>
                  <a:srgbClr val="1DD1A1"/>
                </a:solidFill>
                <a:latin typeface="+mj-lt"/>
              </a:rPr>
              <a:t>.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 </a:t>
            </a:r>
            <a:b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</a:br>
            <a:endParaRPr lang="en-AU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endParaRPr lang="en-AU" dirty="0">
              <a:latin typeface="+mj-lt"/>
            </a:endParaRPr>
          </a:p>
        </p:txBody>
      </p:sp>
      <p:pic>
        <p:nvPicPr>
          <p:cNvPr id="10241" name="Picture 1" descr="https://www.educationperfect.com/media/content/Science/1528869042.27761g/1528869016021-2422041171203414-optimis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4019647"/>
            <a:ext cx="2514600" cy="275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1528868584.33631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2208" y="4019647"/>
            <a:ext cx="2614392" cy="261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3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Parallel Circuit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209056"/>
            <a:ext cx="11029615" cy="3678303"/>
          </a:xfrm>
        </p:spPr>
        <p:txBody>
          <a:bodyPr/>
          <a:lstStyle/>
          <a:p>
            <a:r>
              <a:rPr lang="en-AU" sz="2400" b="1" dirty="0">
                <a:solidFill>
                  <a:srgbClr val="444444"/>
                </a:solidFill>
                <a:latin typeface="+mj-lt"/>
              </a:rPr>
              <a:t>A </a:t>
            </a:r>
            <a:r>
              <a:rPr lang="en-AU" sz="2400" b="1" dirty="0">
                <a:solidFill>
                  <a:srgbClr val="64B131"/>
                </a:solidFill>
                <a:latin typeface="+mj-lt"/>
              </a:rPr>
              <a:t>parallel circuit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has multiple </a:t>
            </a:r>
            <a:r>
              <a:rPr lang="en-AU" sz="2400" b="1" dirty="0" smtClean="0">
                <a:solidFill>
                  <a:srgbClr val="B53471"/>
                </a:solidFill>
                <a:latin typeface="+mj-lt"/>
              </a:rPr>
              <a:t>branches.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Each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400" b="1" dirty="0">
                <a:solidFill>
                  <a:srgbClr val="B53471"/>
                </a:solidFill>
                <a:latin typeface="+mj-lt"/>
              </a:rPr>
              <a:t>branch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has </a:t>
            </a:r>
            <a:r>
              <a:rPr lang="en-AU" sz="2400" b="1" dirty="0">
                <a:solidFill>
                  <a:srgbClr val="6F1E51"/>
                </a:solidFill>
                <a:latin typeface="+mj-lt"/>
              </a:rPr>
              <a:t>circuit components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on it.</a:t>
            </a:r>
          </a:p>
          <a:p>
            <a:pPr algn="ctr"/>
            <a:endParaRPr lang="en-AU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endParaRPr lang="en-AU" dirty="0"/>
          </a:p>
        </p:txBody>
      </p:sp>
      <p:pic>
        <p:nvPicPr>
          <p:cNvPr id="11266" name="Picture 2" descr="https://www.educationperfect.com/media/content/Science/1530588708.002581g/1530588704542-428581225864781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3627204"/>
            <a:ext cx="2574925" cy="268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www.educationperfect.com/media/content/Science/1530589228.956311g/1530589225558-3185310165505128-optimis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733" y="3234761"/>
            <a:ext cx="33337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71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Series and parallel circuits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193" y="1564656"/>
            <a:ext cx="7991308" cy="4886944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In a </a:t>
            </a:r>
            <a:r>
              <a:rPr lang="en-AU" sz="2400" b="1" dirty="0">
                <a:solidFill>
                  <a:srgbClr val="0066CC"/>
                </a:solidFill>
                <a:latin typeface="+mj-lt"/>
              </a:rPr>
              <a:t>series circuit,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charged particles have only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one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pathway to travel through. Charges flow at the </a:t>
            </a:r>
            <a:r>
              <a:rPr lang="en-AU" sz="2400" b="1" dirty="0">
                <a:solidFill>
                  <a:srgbClr val="F30277"/>
                </a:solidFill>
                <a:latin typeface="+mj-lt"/>
              </a:rPr>
              <a:t>same speed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across the circuit and do not leave as charge is conserved. Thus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current is the same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throughout the circuit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b="1" dirty="0">
                <a:solidFill>
                  <a:srgbClr val="64B131"/>
                </a:solidFill>
                <a:latin typeface="+mj-lt"/>
              </a:rPr>
              <a:t>Parallel circuits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have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multiple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pathways for charged particles to travel through.</a:t>
            </a: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At a junction of three or more pathways the charges can travel in any direction, but the total number of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charges arriving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at a junction each second </a:t>
            </a:r>
            <a:r>
              <a:rPr lang="en-AU" sz="2400" i="1" dirty="0">
                <a:solidFill>
                  <a:srgbClr val="444444"/>
                </a:solidFill>
                <a:latin typeface="+mj-lt"/>
              </a:rPr>
              <a:t>must be the same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as the total number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leaving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the junction each second.</a:t>
            </a:r>
            <a:endParaRPr lang="en-AU" sz="2400" dirty="0">
              <a:latin typeface="+mj-lt"/>
            </a:endParaRPr>
          </a:p>
        </p:txBody>
      </p:sp>
      <p:pic>
        <p:nvPicPr>
          <p:cNvPr id="12290" name="Picture 2" descr="https://www.educationperfect.com/media/content/Science/1442796706.951651g/1442796706774-1531327978048917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954" y="2578456"/>
            <a:ext cx="1651446" cy="246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www.educationperfect.com/media/content/Science/1442796753.896711g/1442796755042-1531327978048917-optimis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400" y="2915549"/>
            <a:ext cx="1708150" cy="212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1322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Kirchhoff’s current law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392" y="1621696"/>
            <a:ext cx="11029615" cy="3678303"/>
          </a:xfrm>
        </p:spPr>
        <p:txBody>
          <a:bodyPr/>
          <a:lstStyle/>
          <a:p>
            <a:r>
              <a:rPr lang="en-AU" sz="2400" b="1" dirty="0">
                <a:solidFill>
                  <a:srgbClr val="444444"/>
                </a:solidFill>
                <a:latin typeface="+mj-lt"/>
              </a:rPr>
              <a:t>In circuits, charge is </a:t>
            </a:r>
            <a:r>
              <a:rPr lang="en-AU" sz="2400" b="1" dirty="0">
                <a:solidFill>
                  <a:srgbClr val="00868B"/>
                </a:solidFill>
                <a:latin typeface="+mj-lt"/>
              </a:rPr>
              <a:t>conserved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as particles travel through the wires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We know that the same number of charged particles leave a junction as do enter them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  <a:endParaRPr lang="en-AU" sz="2400" dirty="0" smtClean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 smtClean="0">
                <a:solidFill>
                  <a:srgbClr val="444444"/>
                </a:solidFill>
                <a:latin typeface="Arial" panose="020B0604020202020204" pitchFamily="34" charset="0"/>
              </a:rPr>
              <a:t>It 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states that the sum of all </a:t>
            </a:r>
            <a:r>
              <a:rPr lang="en-AU" sz="2400" b="1" dirty="0">
                <a:solidFill>
                  <a:srgbClr val="64B131"/>
                </a:solidFill>
                <a:latin typeface="Arial" panose="020B0604020202020204" pitchFamily="34" charset="0"/>
              </a:rPr>
              <a:t>currents entering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a junction is the same as the sum of all </a:t>
            </a:r>
            <a:r>
              <a:rPr lang="en-AU" sz="2400" b="1" dirty="0">
                <a:solidFill>
                  <a:srgbClr val="64B131"/>
                </a:solidFill>
                <a:latin typeface="Arial" panose="020B0604020202020204" pitchFamily="34" charset="0"/>
              </a:rPr>
              <a:t>currents leaving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that junction.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AU" sz="2400" b="1" dirty="0" err="1">
                <a:solidFill>
                  <a:srgbClr val="444444"/>
                </a:solidFill>
                <a:latin typeface="+mj-lt"/>
              </a:rPr>
              <a:t>ΣI</a:t>
            </a:r>
            <a:r>
              <a:rPr lang="en-AU" sz="2400" baseline="-25000" dirty="0" err="1">
                <a:solidFill>
                  <a:srgbClr val="444444"/>
                </a:solidFill>
                <a:latin typeface="+mj-lt"/>
              </a:rPr>
              <a:t>in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​ =  </a:t>
            </a:r>
            <a:r>
              <a:rPr lang="en-AU" sz="2400" b="1" dirty="0" err="1" smtClean="0">
                <a:solidFill>
                  <a:srgbClr val="444444"/>
                </a:solidFill>
                <a:latin typeface="+mj-lt"/>
              </a:rPr>
              <a:t>ΣI</a:t>
            </a:r>
            <a:r>
              <a:rPr lang="en-AU" sz="2400" baseline="-25000" dirty="0" err="1" smtClean="0">
                <a:solidFill>
                  <a:srgbClr val="444444"/>
                </a:solidFill>
                <a:latin typeface="+mj-lt"/>
              </a:rPr>
              <a:t>out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​, 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  or   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I</a:t>
            </a:r>
            <a:r>
              <a:rPr lang="en-AU" sz="2400" b="1" baseline="-25000" dirty="0">
                <a:solidFill>
                  <a:srgbClr val="444444"/>
                </a:solidFill>
                <a:latin typeface="+mj-lt"/>
              </a:rPr>
              <a:t>1</a:t>
            </a:r>
            <a:r>
              <a:rPr lang="en-AU" sz="2400" baseline="-25000" dirty="0" smtClean="0">
                <a:solidFill>
                  <a:srgbClr val="444444"/>
                </a:solidFill>
                <a:latin typeface="+mj-lt"/>
              </a:rPr>
              <a:t>​ 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=  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I</a:t>
            </a:r>
            <a:r>
              <a:rPr lang="en-AU" sz="2400" b="1" baseline="-25000" dirty="0" smtClean="0">
                <a:solidFill>
                  <a:srgbClr val="444444"/>
                </a:solidFill>
                <a:latin typeface="+mj-lt"/>
              </a:rPr>
              <a:t>2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​  +  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I</a:t>
            </a:r>
            <a:r>
              <a:rPr lang="en-AU" sz="2400" b="1" baseline="-25000" dirty="0" smtClean="0">
                <a:solidFill>
                  <a:srgbClr val="444444"/>
                </a:solidFill>
                <a:latin typeface="+mj-lt"/>
              </a:rPr>
              <a:t>3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​</a:t>
            </a:r>
          </a:p>
          <a:p>
            <a:pPr algn="ctr"/>
            <a:endParaRPr lang="en-AU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endParaRPr lang="en-AU" dirty="0"/>
          </a:p>
        </p:txBody>
      </p:sp>
      <p:pic>
        <p:nvPicPr>
          <p:cNvPr id="13314" name="Picture 2" descr="https://www.educationperfect.com/media/content/Science/1442961132.493421g/1442961137175-2004757644930853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75" y="4456438"/>
            <a:ext cx="2962275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478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Kirchhoff’s energy (or Voltage) law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892" y="1545496"/>
            <a:ext cx="11029615" cy="3678303"/>
          </a:xfrm>
        </p:spPr>
        <p:txBody>
          <a:bodyPr>
            <a:normAutofit/>
          </a:bodyPr>
          <a:lstStyle/>
          <a:p>
            <a:r>
              <a:rPr lang="en-AU" sz="2400" b="1" dirty="0">
                <a:solidFill>
                  <a:srgbClr val="F30277"/>
                </a:solidFill>
                <a:latin typeface="+mj-lt"/>
              </a:rPr>
              <a:t>Kirchhoff's Energy (or </a:t>
            </a:r>
            <a:r>
              <a:rPr lang="en-AU" sz="2400" b="1" dirty="0" smtClean="0">
                <a:solidFill>
                  <a:srgbClr val="F30277"/>
                </a:solidFill>
                <a:latin typeface="+mj-lt"/>
              </a:rPr>
              <a:t> Voltage</a:t>
            </a:r>
            <a:r>
              <a:rPr lang="en-AU" sz="2400" b="1" dirty="0">
                <a:solidFill>
                  <a:srgbClr val="F30277"/>
                </a:solidFill>
                <a:latin typeface="+mj-lt"/>
              </a:rPr>
              <a:t>) Law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states that the total potential difference around a closed circuit is 0. Therefore the potential must be used by each load in the circuit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AU" sz="2400" b="1" dirty="0">
                <a:solidFill>
                  <a:srgbClr val="444444"/>
                </a:solidFill>
                <a:latin typeface="+mj-lt"/>
              </a:rPr>
              <a:t>V</a:t>
            </a:r>
            <a:r>
              <a:rPr lang="en-AU" sz="2400" b="1" baseline="-25000" dirty="0">
                <a:solidFill>
                  <a:srgbClr val="444444"/>
                </a:solidFill>
                <a:latin typeface="+mj-lt"/>
              </a:rPr>
              <a:t>1</a:t>
            </a:r>
            <a:r>
              <a:rPr lang="en-AU" sz="2400" baseline="-25000" dirty="0">
                <a:solidFill>
                  <a:srgbClr val="444444"/>
                </a:solidFill>
                <a:latin typeface="+mj-lt"/>
              </a:rPr>
              <a:t>​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=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V</a:t>
            </a:r>
            <a:r>
              <a:rPr lang="en-AU" sz="2400" b="1" baseline="-25000" dirty="0">
                <a:solidFill>
                  <a:srgbClr val="444444"/>
                </a:solidFill>
                <a:latin typeface="+mj-lt"/>
              </a:rPr>
              <a:t>2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​+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V</a:t>
            </a:r>
            <a:r>
              <a:rPr lang="en-AU" sz="2400" b="1" baseline="-25000" dirty="0" smtClean="0">
                <a:solidFill>
                  <a:srgbClr val="444444"/>
                </a:solidFill>
                <a:latin typeface="+mj-lt"/>
              </a:rPr>
              <a:t>3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pPr marL="0" indent="0">
              <a:buNone/>
            </a:pPr>
            <a:r>
              <a:rPr lang="en-AU" sz="2400" dirty="0">
                <a:solidFill>
                  <a:srgbClr val="444444"/>
                </a:solidFill>
                <a:latin typeface="+mj-lt"/>
              </a:rPr>
              <a:t>where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V</a:t>
            </a:r>
            <a:r>
              <a:rPr lang="en-AU" sz="2400" b="1" baseline="-25000" dirty="0">
                <a:solidFill>
                  <a:srgbClr val="444444"/>
                </a:solidFill>
                <a:latin typeface="+mj-lt"/>
              </a:rPr>
              <a:t>1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​ is the voltage provided by the battery. The value of voltage across a load depends on the energy it uses, so different components often have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different voltages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.</a:t>
            </a:r>
          </a:p>
          <a:p>
            <a:endParaRPr lang="en-AU" dirty="0"/>
          </a:p>
        </p:txBody>
      </p:sp>
      <p:pic>
        <p:nvPicPr>
          <p:cNvPr id="14338" name="Picture 2" descr="https://www.educationperfect.com/media/content/Science/1540271364.182471g/1540271361229-3388548406368994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299" y="4318793"/>
            <a:ext cx="3254375" cy="263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77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Electrons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29596"/>
            <a:ext cx="11029615" cy="3678303"/>
          </a:xfrm>
        </p:spPr>
        <p:txBody>
          <a:bodyPr/>
          <a:lstStyle/>
          <a:p>
            <a:r>
              <a:rPr lang="en-AU" sz="2400" b="1" dirty="0">
                <a:solidFill>
                  <a:srgbClr val="444444"/>
                </a:solidFill>
                <a:latin typeface="+mj-lt"/>
              </a:rPr>
              <a:t>The </a:t>
            </a:r>
            <a:r>
              <a:rPr lang="en-AU" sz="2400" b="1" dirty="0">
                <a:solidFill>
                  <a:srgbClr val="341F97"/>
                </a:solidFill>
                <a:latin typeface="+mj-lt"/>
              </a:rPr>
              <a:t>electrons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move in orbits around the outside of the </a:t>
            </a:r>
            <a:r>
              <a:rPr lang="en-AU" sz="2400" b="1" dirty="0">
                <a:solidFill>
                  <a:srgbClr val="5F27CD"/>
                </a:solidFill>
                <a:latin typeface="+mj-lt"/>
              </a:rPr>
              <a:t>atom</a:t>
            </a:r>
            <a:r>
              <a:rPr lang="en-AU" sz="2400" b="1" dirty="0" smtClean="0">
                <a:solidFill>
                  <a:srgbClr val="5F27CD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b="1" dirty="0">
                <a:solidFill>
                  <a:srgbClr val="341F97"/>
                </a:solidFill>
                <a:latin typeface="+mj-lt"/>
              </a:rPr>
              <a:t>Electrons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are </a:t>
            </a:r>
            <a:r>
              <a:rPr lang="en-AU" sz="2400" b="1" dirty="0">
                <a:solidFill>
                  <a:srgbClr val="341F97"/>
                </a:solidFill>
                <a:latin typeface="+mj-lt"/>
              </a:rPr>
              <a:t>negatively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charged. This means they have the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opposite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charge to </a:t>
            </a:r>
            <a:r>
              <a:rPr lang="en-AU" sz="2400" b="1" dirty="0">
                <a:solidFill>
                  <a:srgbClr val="EE5253"/>
                </a:solidFill>
                <a:latin typeface="+mj-lt"/>
              </a:rPr>
              <a:t>protons</a:t>
            </a:r>
            <a:r>
              <a:rPr lang="en-AU" sz="2400" b="1" dirty="0" smtClean="0">
                <a:solidFill>
                  <a:srgbClr val="EE5253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In its 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normal 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state, an atom has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equal numbers 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of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400" b="1" dirty="0">
                <a:solidFill>
                  <a:srgbClr val="341F97"/>
                </a:solidFill>
                <a:latin typeface="+mj-lt"/>
              </a:rPr>
              <a:t>electrons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and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400" b="1" dirty="0">
                <a:solidFill>
                  <a:srgbClr val="EE5253"/>
                </a:solidFill>
                <a:latin typeface="+mj-lt"/>
              </a:rPr>
              <a:t>protons.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3074" name="Picture 2" descr="https://www.educationperfect.com/media/content/Science/1527220934.466641g/1527220922044-4130924668287824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4189412"/>
            <a:ext cx="2249487" cy="224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0045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Kirchhoff’s energy (or voltage) law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892" y="1209056"/>
            <a:ext cx="11029615" cy="3678303"/>
          </a:xfrm>
        </p:spPr>
        <p:txBody>
          <a:bodyPr/>
          <a:lstStyle/>
          <a:p>
            <a:pPr algn="ctr"/>
            <a:r>
              <a:rPr lang="en-AU" sz="2400" dirty="0">
                <a:solidFill>
                  <a:srgbClr val="444444"/>
                </a:solidFill>
                <a:latin typeface="+mj-lt"/>
              </a:rPr>
              <a:t>In </a:t>
            </a:r>
            <a:r>
              <a:rPr lang="en-AU" sz="2400" b="1" dirty="0">
                <a:solidFill>
                  <a:srgbClr val="64B131"/>
                </a:solidFill>
                <a:latin typeface="+mj-lt"/>
              </a:rPr>
              <a:t>parallel circuits,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the same principle applies. A parallel section is treated as a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single component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and has one voltage across it which is equally applied to each branch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pPr marL="0" indent="0" algn="ctr">
              <a:buNone/>
            </a:pPr>
            <a:r>
              <a:rPr lang="en-AU" sz="2400" b="1" dirty="0">
                <a:solidFill>
                  <a:srgbClr val="444444"/>
                </a:solidFill>
                <a:latin typeface="+mj-lt"/>
              </a:rPr>
              <a:t>V</a:t>
            </a:r>
            <a:r>
              <a:rPr lang="en-AU" sz="2400" b="1" baseline="-25000" dirty="0">
                <a:solidFill>
                  <a:srgbClr val="444444"/>
                </a:solidFill>
                <a:latin typeface="+mj-lt"/>
              </a:rPr>
              <a:t>1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​=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V</a:t>
            </a:r>
            <a:r>
              <a:rPr lang="en-AU" sz="2400" b="1" baseline="-25000" dirty="0">
                <a:solidFill>
                  <a:srgbClr val="444444"/>
                </a:solidFill>
                <a:latin typeface="+mj-lt"/>
              </a:rPr>
              <a:t>2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​=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V</a:t>
            </a:r>
            <a:r>
              <a:rPr lang="en-AU" sz="2400" b="1" baseline="-25000" dirty="0">
                <a:solidFill>
                  <a:srgbClr val="444444"/>
                </a:solidFill>
                <a:latin typeface="+mj-lt"/>
              </a:rPr>
              <a:t>3</a:t>
            </a:r>
            <a:endParaRPr lang="en-AU" sz="2400" baseline="-250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15362" name="Picture 2" descr="https://www.educationperfect.com/media/content/Science/1442796706.951651g/1442796706774-1531327978048917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3140075"/>
            <a:ext cx="221932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73500" y="4195893"/>
            <a:ext cx="4445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For example, the circuit on the right has a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12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 V battery. This provides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12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 V of potential to each lamp.</a:t>
            </a:r>
            <a:endParaRPr lang="en-A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1640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Voltage and Current in Series Circuit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075596"/>
            <a:ext cx="11029615" cy="3678303"/>
          </a:xfrm>
        </p:spPr>
        <p:txBody>
          <a:bodyPr/>
          <a:lstStyle/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In </a:t>
            </a:r>
            <a:r>
              <a:rPr lang="en-AU" sz="2400" b="1" dirty="0">
                <a:solidFill>
                  <a:srgbClr val="1DD1A1"/>
                </a:solidFill>
                <a:latin typeface="+mj-lt"/>
              </a:rPr>
              <a:t>series circuits,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each component has the </a:t>
            </a:r>
            <a:r>
              <a:rPr lang="en-AU" sz="2400" b="1" dirty="0">
                <a:solidFill>
                  <a:srgbClr val="1289A7"/>
                </a:solidFill>
                <a:latin typeface="+mj-lt"/>
              </a:rPr>
              <a:t>same current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through them. This is because there is only </a:t>
            </a:r>
            <a:r>
              <a:rPr lang="en-AU" sz="2400" b="1" dirty="0">
                <a:solidFill>
                  <a:srgbClr val="1DD1A1"/>
                </a:solidFill>
                <a:latin typeface="+mj-lt"/>
              </a:rPr>
              <a:t>one path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for the current to flow along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However, </a:t>
            </a:r>
            <a:r>
              <a:rPr lang="en-AU" sz="2400" b="1" dirty="0">
                <a:solidFill>
                  <a:srgbClr val="D980FA"/>
                </a:solidFill>
                <a:latin typeface="+mj-lt"/>
              </a:rPr>
              <a:t>voltage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is </a:t>
            </a:r>
            <a:r>
              <a:rPr lang="en-AU" sz="2400" b="1" dirty="0">
                <a:solidFill>
                  <a:srgbClr val="D980FA"/>
                </a:solidFill>
                <a:latin typeface="+mj-lt"/>
              </a:rPr>
              <a:t>split up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in </a:t>
            </a:r>
            <a:r>
              <a:rPr lang="en-AU" sz="2400" b="1" dirty="0">
                <a:solidFill>
                  <a:srgbClr val="1DD1A1"/>
                </a:solidFill>
                <a:latin typeface="+mj-lt"/>
              </a:rPr>
              <a:t>series circuits.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The </a:t>
            </a:r>
            <a:r>
              <a:rPr lang="en-AU" sz="2400" b="1" dirty="0">
                <a:solidFill>
                  <a:srgbClr val="D980FA"/>
                </a:solidFill>
                <a:latin typeface="+mj-lt"/>
              </a:rPr>
              <a:t>voltage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across each component depends on the </a:t>
            </a:r>
            <a:r>
              <a:rPr lang="en-AU" sz="2400" b="1" dirty="0">
                <a:solidFill>
                  <a:srgbClr val="ED4C67"/>
                </a:solidFill>
                <a:latin typeface="+mj-lt"/>
              </a:rPr>
              <a:t>resistance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of the component.</a:t>
            </a:r>
          </a:p>
          <a:p>
            <a:endParaRPr lang="en-AU" dirty="0"/>
          </a:p>
        </p:txBody>
      </p:sp>
      <p:pic>
        <p:nvPicPr>
          <p:cNvPr id="16386" name="Picture 2" descr="https://www.educationperfect.com/media/content/Science/1530504579.5771g/1530504577639-4328977195886983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173" y="3775582"/>
            <a:ext cx="3690802" cy="270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9216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Voltage and current In parallel circuit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892" y="1113696"/>
            <a:ext cx="11029615" cy="3678303"/>
          </a:xfrm>
        </p:spPr>
        <p:txBody>
          <a:bodyPr/>
          <a:lstStyle/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Branches in </a:t>
            </a:r>
            <a:r>
              <a:rPr lang="en-AU" sz="2400" b="1" dirty="0">
                <a:solidFill>
                  <a:srgbClr val="B53471"/>
                </a:solidFill>
                <a:latin typeface="+mj-lt"/>
              </a:rPr>
              <a:t>parallel circuits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have the </a:t>
            </a:r>
            <a:r>
              <a:rPr lang="en-AU" sz="2400" b="1" dirty="0">
                <a:solidFill>
                  <a:srgbClr val="D980FA"/>
                </a:solidFill>
                <a:latin typeface="+mj-lt"/>
              </a:rPr>
              <a:t>same voltage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across them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However, the </a:t>
            </a:r>
            <a:r>
              <a:rPr lang="en-AU" sz="2400" b="1" dirty="0">
                <a:solidFill>
                  <a:srgbClr val="1289A7"/>
                </a:solidFill>
                <a:latin typeface="+mj-lt"/>
              </a:rPr>
              <a:t>current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is </a:t>
            </a:r>
            <a:r>
              <a:rPr lang="en-AU" sz="2400" b="1" dirty="0">
                <a:solidFill>
                  <a:srgbClr val="1289A7"/>
                </a:solidFill>
                <a:latin typeface="+mj-lt"/>
              </a:rPr>
              <a:t>split up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in these </a:t>
            </a:r>
            <a:r>
              <a:rPr lang="en-AU" sz="2400" b="1" dirty="0">
                <a:solidFill>
                  <a:srgbClr val="B53471"/>
                </a:solidFill>
                <a:latin typeface="+mj-lt"/>
              </a:rPr>
              <a:t>circuits.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This is because there are </a:t>
            </a:r>
            <a:r>
              <a:rPr lang="en-AU" sz="2400" b="1" dirty="0">
                <a:solidFill>
                  <a:srgbClr val="B53471"/>
                </a:solidFill>
                <a:latin typeface="+mj-lt"/>
              </a:rPr>
              <a:t>multiple paths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for the </a:t>
            </a:r>
            <a:r>
              <a:rPr lang="en-AU" sz="2400" b="1" dirty="0">
                <a:solidFill>
                  <a:srgbClr val="1289A7"/>
                </a:solidFill>
                <a:latin typeface="+mj-lt"/>
              </a:rPr>
              <a:t>current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to flow down, but each </a:t>
            </a:r>
            <a:r>
              <a:rPr lang="en-AU" sz="2400" b="1" dirty="0">
                <a:solidFill>
                  <a:srgbClr val="2E86DE"/>
                </a:solidFill>
                <a:latin typeface="+mj-lt"/>
              </a:rPr>
              <a:t>electron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can only go down one branch at a time.</a:t>
            </a:r>
          </a:p>
          <a:p>
            <a:endParaRPr lang="en-AU" dirty="0"/>
          </a:p>
        </p:txBody>
      </p:sp>
      <p:pic>
        <p:nvPicPr>
          <p:cNvPr id="17410" name="Picture 2" descr="https://www.educationperfect.com/media/content/Science/1530591741.98931g/1530591741965-3185310165505128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173" y="4140200"/>
            <a:ext cx="2795277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s://www.educationperfect.com/media/content/Science/1530591243.051371g/1530591242987-3185310165505128-4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37024"/>
            <a:ext cx="3800475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6946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Simplifying resistance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292" y="1075596"/>
            <a:ext cx="11029615" cy="3678303"/>
          </a:xfrm>
        </p:spPr>
        <p:txBody>
          <a:bodyPr/>
          <a:lstStyle/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Whether multiple resistors are in </a:t>
            </a:r>
            <a:r>
              <a:rPr lang="en-AU" sz="2800" b="1" dirty="0">
                <a:solidFill>
                  <a:srgbClr val="0066CC"/>
                </a:solidFill>
                <a:latin typeface="+mj-lt"/>
              </a:rPr>
              <a:t>series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or </a:t>
            </a:r>
            <a:r>
              <a:rPr lang="en-AU" sz="2800" b="1" dirty="0">
                <a:solidFill>
                  <a:srgbClr val="64B131"/>
                </a:solidFill>
                <a:latin typeface="+mj-lt"/>
              </a:rPr>
              <a:t>parallel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with each other affects how we do calculations with them. The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total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or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combined </a:t>
            </a:r>
            <a:r>
              <a:rPr lang="en-AU" sz="2800" b="1" dirty="0">
                <a:solidFill>
                  <a:srgbClr val="F30277"/>
                </a:solidFill>
                <a:latin typeface="+mj-lt"/>
              </a:rPr>
              <a:t>resistance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(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R</a:t>
            </a:r>
            <a:r>
              <a:rPr lang="en-AU" sz="2800" b="1" baseline="-25000" dirty="0">
                <a:solidFill>
                  <a:srgbClr val="444444"/>
                </a:solidFill>
                <a:latin typeface="+mj-lt"/>
              </a:rPr>
              <a:t>T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​) of two or more individual resistors can be found by using the formulae in the table below.</a:t>
            </a:r>
            <a:endParaRPr lang="en-AU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324" y="4279900"/>
            <a:ext cx="6059237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609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Combination circuit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292" y="1715957"/>
            <a:ext cx="11029615" cy="3046544"/>
          </a:xfrm>
        </p:spPr>
        <p:txBody>
          <a:bodyPr/>
          <a:lstStyle/>
          <a:p>
            <a:r>
              <a:rPr lang="en-AU" sz="2000" dirty="0">
                <a:solidFill>
                  <a:srgbClr val="444444"/>
                </a:solidFill>
                <a:latin typeface="+mj-lt"/>
              </a:rPr>
              <a:t>When all components are connected in </a:t>
            </a:r>
            <a:r>
              <a:rPr lang="en-AU" sz="2000" b="1" dirty="0">
                <a:solidFill>
                  <a:srgbClr val="0066CC"/>
                </a:solidFill>
                <a:latin typeface="+mj-lt"/>
              </a:rPr>
              <a:t>series,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the circuit is described as a </a:t>
            </a:r>
            <a:r>
              <a:rPr lang="en-AU" sz="2000" b="1" dirty="0">
                <a:solidFill>
                  <a:srgbClr val="0066CC"/>
                </a:solidFill>
                <a:latin typeface="+mj-lt"/>
              </a:rPr>
              <a:t>series circuit</a:t>
            </a:r>
            <a:r>
              <a:rPr lang="en-AU" sz="2000" b="1" dirty="0" smtClean="0">
                <a:solidFill>
                  <a:srgbClr val="0066CC"/>
                </a:solidFill>
                <a:latin typeface="+mj-lt"/>
              </a:rPr>
              <a:t>.</a:t>
            </a:r>
            <a:endParaRPr lang="en-AU" sz="2000" dirty="0">
              <a:solidFill>
                <a:srgbClr val="444444"/>
              </a:solidFill>
              <a:latin typeface="+mj-lt"/>
            </a:endParaRPr>
          </a:p>
          <a:p>
            <a:r>
              <a:rPr lang="en-AU" sz="2000" dirty="0">
                <a:solidFill>
                  <a:srgbClr val="444444"/>
                </a:solidFill>
                <a:latin typeface="+mj-lt"/>
              </a:rPr>
              <a:t>When all components are connected in </a:t>
            </a:r>
            <a:r>
              <a:rPr lang="en-AU" sz="2000" b="1" dirty="0">
                <a:solidFill>
                  <a:srgbClr val="64B131"/>
                </a:solidFill>
                <a:latin typeface="+mj-lt"/>
              </a:rPr>
              <a:t>parallel,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the circuit is described as a </a:t>
            </a:r>
            <a:r>
              <a:rPr lang="en-AU" sz="2000" b="1" dirty="0">
                <a:solidFill>
                  <a:srgbClr val="64B131"/>
                </a:solidFill>
                <a:latin typeface="+mj-lt"/>
              </a:rPr>
              <a:t>parallel circuit</a:t>
            </a:r>
            <a:r>
              <a:rPr lang="en-AU" sz="2000" b="1" dirty="0" smtClean="0">
                <a:solidFill>
                  <a:srgbClr val="64B131"/>
                </a:solidFill>
                <a:latin typeface="+mj-lt"/>
              </a:rPr>
              <a:t>.</a:t>
            </a:r>
            <a:endParaRPr lang="en-AU" sz="2000" dirty="0">
              <a:solidFill>
                <a:srgbClr val="444444"/>
              </a:solidFill>
              <a:latin typeface="+mj-lt"/>
            </a:endParaRPr>
          </a:p>
          <a:p>
            <a:r>
              <a:rPr lang="en-AU" sz="2000" dirty="0">
                <a:solidFill>
                  <a:srgbClr val="444444"/>
                </a:solidFill>
                <a:latin typeface="+mj-lt"/>
              </a:rPr>
              <a:t>When you have </a:t>
            </a:r>
            <a:r>
              <a:rPr lang="en-AU" sz="2000" b="1" dirty="0">
                <a:solidFill>
                  <a:srgbClr val="444444"/>
                </a:solidFill>
                <a:latin typeface="+mj-lt"/>
              </a:rPr>
              <a:t>both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components connected in </a:t>
            </a:r>
            <a:r>
              <a:rPr lang="en-AU" sz="2000" b="1" dirty="0">
                <a:solidFill>
                  <a:srgbClr val="0066CC"/>
                </a:solidFill>
                <a:latin typeface="+mj-lt"/>
              </a:rPr>
              <a:t>series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000" b="1" dirty="0">
                <a:solidFill>
                  <a:srgbClr val="444444"/>
                </a:solidFill>
                <a:latin typeface="+mj-lt"/>
              </a:rPr>
              <a:t>and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in </a:t>
            </a:r>
            <a:r>
              <a:rPr lang="en-AU" sz="2000" b="1" dirty="0">
                <a:solidFill>
                  <a:srgbClr val="64B131"/>
                </a:solidFill>
                <a:latin typeface="+mj-lt"/>
              </a:rPr>
              <a:t>parallel,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the circuit is described as a </a:t>
            </a:r>
            <a:r>
              <a:rPr lang="en-AU" sz="2000" b="1" dirty="0">
                <a:solidFill>
                  <a:srgbClr val="00868B"/>
                </a:solidFill>
                <a:latin typeface="+mj-lt"/>
              </a:rPr>
              <a:t>combination circuit.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The more components you have, the more connections there are between them, and the more complex the circuit becomes.</a:t>
            </a:r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50" y="4230687"/>
            <a:ext cx="64389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480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Thévenin's</a:t>
            </a:r>
            <a:r>
              <a:rPr lang="en-AU" dirty="0"/>
              <a:t>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1418496"/>
            <a:ext cx="11029615" cy="3678303"/>
          </a:xfrm>
        </p:spPr>
        <p:txBody>
          <a:bodyPr/>
          <a:lstStyle/>
          <a:p>
            <a:r>
              <a:rPr lang="en-AU" sz="2800" b="1" dirty="0" err="1">
                <a:solidFill>
                  <a:srgbClr val="F30277"/>
                </a:solidFill>
                <a:latin typeface="+mj-lt"/>
              </a:rPr>
              <a:t>Thévenin's</a:t>
            </a:r>
            <a:r>
              <a:rPr lang="en-AU" sz="2800" b="1" dirty="0">
                <a:solidFill>
                  <a:srgbClr val="F30277"/>
                </a:solidFill>
                <a:latin typeface="+mj-lt"/>
              </a:rPr>
              <a:t> Theorem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states that any DC (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Direct Current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) circuit, no matter how many power sources or loads it contains, can be reduced to a simple </a:t>
            </a:r>
            <a:r>
              <a:rPr lang="en-AU" sz="2800" b="1" dirty="0">
                <a:solidFill>
                  <a:srgbClr val="64B131"/>
                </a:solidFill>
                <a:latin typeface="+mj-lt"/>
              </a:rPr>
              <a:t>equivalent circuit.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This equivalent circuit contains one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source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and one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load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, which have the combined effects of all the sources and loads in the real circuit</a:t>
            </a:r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.</a:t>
            </a:r>
          </a:p>
          <a:p>
            <a:r>
              <a:rPr lang="en-AU" sz="2800" b="1" dirty="0">
                <a:solidFill>
                  <a:srgbClr val="444444"/>
                </a:solidFill>
                <a:latin typeface="+mj-lt"/>
              </a:rPr>
              <a:t>Basically, the theory says that </a:t>
            </a:r>
            <a:r>
              <a:rPr lang="en-AU" sz="2800" b="1" dirty="0" smtClean="0">
                <a:solidFill>
                  <a:srgbClr val="444444"/>
                </a:solidFill>
                <a:latin typeface="+mj-lt"/>
              </a:rPr>
              <a:t>this</a:t>
            </a:r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 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can be re-drawn like this...</a:t>
            </a:r>
            <a:endParaRPr lang="en-AU" sz="2800" b="1" dirty="0">
              <a:solidFill>
                <a:srgbClr val="444444"/>
              </a:solidFill>
              <a:latin typeface="+mj-lt"/>
            </a:endParaRPr>
          </a:p>
          <a:p>
            <a:endParaRPr lang="en-AU" dirty="0">
              <a:latin typeface="+mj-lt"/>
            </a:endParaRPr>
          </a:p>
        </p:txBody>
      </p:sp>
      <p:pic>
        <p:nvPicPr>
          <p:cNvPr id="19458" name="Picture 2" descr="https://www.educationperfect.com/media/content/Science/1442785911.611051g/1442785907377-366645478594168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75" y="4595812"/>
            <a:ext cx="512445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0888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Using </a:t>
            </a:r>
            <a:r>
              <a:rPr lang="en-AU" dirty="0" err="1"/>
              <a:t>Thévenin's</a:t>
            </a:r>
            <a:r>
              <a:rPr lang="en-AU" dirty="0"/>
              <a:t> </a:t>
            </a:r>
            <a:r>
              <a:rPr lang="en-AU" dirty="0" smtClean="0"/>
              <a:t>Theorem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193" y="2180496"/>
                <a:ext cx="8397708" cy="3678303"/>
              </a:xfrm>
            </p:spPr>
            <p:txBody>
              <a:bodyPr/>
              <a:lstStyle/>
              <a:p>
                <a:r>
                  <a:rPr lang="en-AU" sz="2400" dirty="0" smtClean="0">
                    <a:solidFill>
                      <a:srgbClr val="444444"/>
                    </a:solidFill>
                    <a:latin typeface="+mj-lt"/>
                  </a:rPr>
                  <a:t>Using Ohm's Law and </a:t>
                </a:r>
                <a:r>
                  <a:rPr lang="en-AU" sz="2400" dirty="0" err="1">
                    <a:solidFill>
                      <a:srgbClr val="444444"/>
                    </a:solidFill>
                    <a:latin typeface="+mj-lt"/>
                  </a:rPr>
                  <a:t>Thévenin's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 Theorem it is possible to derive this equation</a:t>
                </a:r>
                <a:r>
                  <a:rPr lang="en-AU" sz="2400" dirty="0" smtClean="0">
                    <a:solidFill>
                      <a:srgbClr val="444444"/>
                    </a:solidFill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400" b="0" i="1" smtClean="0">
                              <a:solidFill>
                                <a:srgbClr val="44444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2400" i="1">
                                  <a:solidFill>
                                    <a:srgbClr val="44444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rgbClr val="444444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rgbClr val="444444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AU" sz="2400" b="0" i="1" smtClean="0">
                                  <a:solidFill>
                                    <a:srgbClr val="44444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solidFill>
                                    <a:srgbClr val="444444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AU" sz="2400" b="0" i="1" smtClean="0">
                                  <a:solidFill>
                                    <a:srgbClr val="444444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n-AU" sz="2400" b="0" i="1" smtClean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solidFill>
                                <a:srgbClr val="44444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2400" i="1">
                                  <a:solidFill>
                                    <a:srgbClr val="44444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rgbClr val="444444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rgbClr val="44444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AU" sz="2400" b="0" i="1" smtClean="0">
                                  <a:solidFill>
                                    <a:srgbClr val="44444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solidFill>
                                    <a:srgbClr val="444444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AU" sz="2400" b="0" i="1" smtClean="0">
                                  <a:solidFill>
                                    <a:srgbClr val="44444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400" b="0" i="1" smtClean="0">
                              <a:solidFill>
                                <a:srgbClr val="44444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solidFill>
                                    <a:srgbClr val="44444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solidFill>
                                    <a:srgbClr val="444444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AU" sz="2400" b="0" i="1" smtClean="0">
                                  <a:solidFill>
                                    <a:srgbClr val="44444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AU" sz="2400" dirty="0" smtClean="0">
                  <a:solidFill>
                    <a:srgbClr val="444444"/>
                  </a:solidFill>
                  <a:latin typeface="+mj-lt"/>
                </a:endParaRPr>
              </a:p>
              <a:p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All this says is that the </a:t>
                </a:r>
                <a:r>
                  <a:rPr lang="en-AU" sz="2400" b="1" dirty="0">
                    <a:solidFill>
                      <a:srgbClr val="444444"/>
                    </a:solidFill>
                    <a:latin typeface="+mj-lt"/>
                  </a:rPr>
                  <a:t>ratio of </a:t>
                </a:r>
                <a:r>
                  <a:rPr lang="en-AU" sz="2400" b="1" dirty="0">
                    <a:solidFill>
                      <a:srgbClr val="CC0000"/>
                    </a:solidFill>
                    <a:latin typeface="+mj-lt"/>
                  </a:rPr>
                  <a:t>voltages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 is the same as the ratio of </a:t>
                </a:r>
                <a:r>
                  <a:rPr lang="en-AU" sz="2400" b="1" dirty="0">
                    <a:solidFill>
                      <a:srgbClr val="444444"/>
                    </a:solidFill>
                    <a:latin typeface="+mj-lt"/>
                  </a:rPr>
                  <a:t>R</a:t>
                </a:r>
                <a:r>
                  <a:rPr lang="en-AU" sz="2400" b="1" baseline="-25000" dirty="0">
                    <a:solidFill>
                      <a:srgbClr val="444444"/>
                    </a:solidFill>
                    <a:latin typeface="+mj-lt"/>
                  </a:rPr>
                  <a:t>2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​ to the </a:t>
                </a:r>
                <a:r>
                  <a:rPr lang="en-AU" sz="2400" b="1" dirty="0">
                    <a:solidFill>
                      <a:srgbClr val="571A98"/>
                    </a:solidFill>
                    <a:latin typeface="+mj-lt"/>
                  </a:rPr>
                  <a:t>total</a:t>
                </a:r>
                <a:r>
                  <a:rPr lang="en-AU" sz="2400" b="1" dirty="0">
                    <a:solidFill>
                      <a:srgbClr val="444444"/>
                    </a:solidFill>
                    <a:latin typeface="+mj-lt"/>
                  </a:rPr>
                  <a:t> resistance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 (</a:t>
                </a:r>
                <a:r>
                  <a:rPr lang="en-AU" sz="2400" b="1" dirty="0">
                    <a:solidFill>
                      <a:srgbClr val="444444"/>
                    </a:solidFill>
                    <a:latin typeface="+mj-lt"/>
                  </a:rPr>
                  <a:t>R</a:t>
                </a:r>
                <a:r>
                  <a:rPr lang="en-AU" sz="2400" b="1" baseline="-25000" dirty="0">
                    <a:solidFill>
                      <a:srgbClr val="444444"/>
                    </a:solidFill>
                    <a:latin typeface="+mj-lt"/>
                  </a:rPr>
                  <a:t>1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​+</a:t>
                </a:r>
                <a:r>
                  <a:rPr lang="en-AU" sz="2400" b="1" dirty="0">
                    <a:solidFill>
                      <a:srgbClr val="444444"/>
                    </a:solidFill>
                    <a:latin typeface="+mj-lt"/>
                  </a:rPr>
                  <a:t>R</a:t>
                </a:r>
                <a:r>
                  <a:rPr lang="en-AU" sz="2400" b="1" baseline="-25000" dirty="0">
                    <a:solidFill>
                      <a:srgbClr val="444444"/>
                    </a:solidFill>
                    <a:latin typeface="+mj-lt"/>
                  </a:rPr>
                  <a:t>2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​). R</a:t>
                </a:r>
                <a:r>
                  <a:rPr lang="en-AU" sz="2400" b="1" baseline="-25000" dirty="0">
                    <a:solidFill>
                      <a:srgbClr val="444444"/>
                    </a:solidFill>
                    <a:latin typeface="+mj-lt"/>
                  </a:rPr>
                  <a:t>2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​ always refers to the resistor that the </a:t>
                </a:r>
                <a:r>
                  <a:rPr lang="en-AU" sz="2400" b="1" dirty="0">
                    <a:solidFill>
                      <a:srgbClr val="444444"/>
                    </a:solidFill>
                    <a:latin typeface="+mj-lt"/>
                  </a:rPr>
                  <a:t>output voltage</a:t>
                </a:r>
                <a:r>
                  <a:rPr lang="en-AU" sz="2400" dirty="0">
                    <a:solidFill>
                      <a:srgbClr val="444444"/>
                    </a:solidFill>
                    <a:latin typeface="+mj-lt"/>
                  </a:rPr>
                  <a:t> is measured across.</a:t>
                </a:r>
                <a:endParaRPr lang="en-AU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2180496"/>
                <a:ext cx="8397708" cy="3678303"/>
              </a:xfrm>
              <a:blipFill>
                <a:blip r:embed="rId2"/>
                <a:stretch>
                  <a:fillRect l="-7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 descr="https://www.educationperfect.com/media/content/Science/1442877520.080611g/1442877518795-1563581503605474-4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575" y="2403475"/>
            <a:ext cx="38004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9394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Thévenin's</a:t>
            </a:r>
            <a:r>
              <a:rPr lang="en-AU" dirty="0" smtClean="0"/>
              <a:t> Example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966" y="1715956"/>
            <a:ext cx="5181433" cy="3678303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In our example,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R</a:t>
            </a:r>
            <a:r>
              <a:rPr lang="en-AU" sz="2400" b="1" baseline="-25000" dirty="0">
                <a:solidFill>
                  <a:srgbClr val="444444"/>
                </a:solidFill>
                <a:latin typeface="+mj-lt"/>
              </a:rPr>
              <a:t>1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​ is the </a:t>
            </a:r>
            <a:r>
              <a:rPr lang="en-AU" sz="2400" b="1" dirty="0">
                <a:solidFill>
                  <a:srgbClr val="0000FF"/>
                </a:solidFill>
                <a:latin typeface="+mj-lt"/>
              </a:rPr>
              <a:t>blue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resistor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and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R</a:t>
            </a:r>
            <a:r>
              <a:rPr lang="en-AU" sz="2400" b="1" baseline="-25000" dirty="0">
                <a:solidFill>
                  <a:srgbClr val="444444"/>
                </a:solidFill>
                <a:latin typeface="+mj-lt"/>
              </a:rPr>
              <a:t>2</a:t>
            </a:r>
            <a:r>
              <a:rPr lang="en-AU" sz="2400" baseline="-25000" dirty="0">
                <a:solidFill>
                  <a:srgbClr val="444444"/>
                </a:solidFill>
                <a:latin typeface="+mj-lt"/>
              </a:rPr>
              <a:t>​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is the </a:t>
            </a:r>
            <a:r>
              <a:rPr lang="en-AU" sz="2400" b="1" dirty="0">
                <a:solidFill>
                  <a:srgbClr val="FF0000"/>
                </a:solidFill>
                <a:latin typeface="+mj-lt"/>
              </a:rPr>
              <a:t>red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resistor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, across which we measure the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reduced output voltage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(</a:t>
            </a:r>
            <a:r>
              <a:rPr lang="en-AU" sz="2400" b="1" dirty="0" err="1">
                <a:solidFill>
                  <a:srgbClr val="444444"/>
                </a:solidFill>
                <a:latin typeface="+mj-lt"/>
              </a:rPr>
              <a:t>V</a:t>
            </a:r>
            <a:r>
              <a:rPr lang="en-AU" sz="2400" baseline="-25000" dirty="0" err="1">
                <a:solidFill>
                  <a:srgbClr val="444444"/>
                </a:solidFill>
                <a:latin typeface="+mj-lt"/>
              </a:rPr>
              <a:t>out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​). Below is an example calculation to show you how we got the output value of 1.2  V:</a:t>
            </a:r>
            <a:endParaRPr lang="en-AU" sz="2400" dirty="0">
              <a:latin typeface="+mj-lt"/>
            </a:endParaRPr>
          </a:p>
        </p:txBody>
      </p:sp>
      <p:pic>
        <p:nvPicPr>
          <p:cNvPr id="21506" name="Picture 2" descr="https://www.educationperfect.com/media/content/Science/1442872315.868281g/1442872314958-243776800426988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399" y="1931647"/>
            <a:ext cx="3350299" cy="218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986" y="4189313"/>
            <a:ext cx="2487614" cy="251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887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Components &amp; Safety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196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Learning Intentions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581192" y="1936740"/>
            <a:ext cx="107726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Recall </a:t>
            </a:r>
            <a:r>
              <a:rPr lang="en-AU" sz="2400" dirty="0"/>
              <a:t>the use of semiconductors in electronic components such as diodes.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Explain </a:t>
            </a:r>
            <a:r>
              <a:rPr lang="en-AU" sz="2400" dirty="0"/>
              <a:t>the basic functions of diodes, variable resistors and transducers.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Explain </a:t>
            </a:r>
            <a:r>
              <a:rPr lang="en-AU" sz="2400" dirty="0"/>
              <a:t>the purpose of short circuits, and fuses.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153881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Static Electricity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209056"/>
            <a:ext cx="11029615" cy="3678303"/>
          </a:xfrm>
        </p:spPr>
        <p:txBody>
          <a:bodyPr/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00D2D3"/>
                </a:solidFill>
                <a:latin typeface="+mj-lt"/>
              </a:rPr>
              <a:t>Static electricity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is all about </a:t>
            </a:r>
            <a:r>
              <a:rPr lang="en-AU" sz="2400" b="1" dirty="0">
                <a:solidFill>
                  <a:srgbClr val="10AC84"/>
                </a:solidFill>
                <a:latin typeface="+mj-lt"/>
              </a:rPr>
              <a:t>charged particles!</a:t>
            </a:r>
            <a:endParaRPr lang="en-AU" sz="2400" b="1" dirty="0">
              <a:solidFill>
                <a:srgbClr val="444444"/>
              </a:solidFill>
              <a:latin typeface="+mj-lt"/>
            </a:endParaRPr>
          </a:p>
          <a:p>
            <a:pPr marL="0" indent="0">
              <a:buNone/>
            </a:pP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pPr marL="0" indent="0">
              <a:buNone/>
            </a:pPr>
            <a:r>
              <a:rPr lang="en-AU" sz="2400" b="1" dirty="0">
                <a:solidFill>
                  <a:srgbClr val="00D2D3"/>
                </a:solidFill>
                <a:latin typeface="+mj-lt"/>
              </a:rPr>
              <a:t>Static electricity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is created when </a:t>
            </a:r>
            <a:r>
              <a:rPr lang="en-AU" sz="2400" b="1" dirty="0">
                <a:solidFill>
                  <a:srgbClr val="10AC84"/>
                </a:solidFill>
                <a:latin typeface="+mj-lt"/>
              </a:rPr>
              <a:t>charged particles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build up on an object and give it an overall </a:t>
            </a:r>
            <a:r>
              <a:rPr lang="en-AU" sz="2400" b="1" dirty="0">
                <a:solidFill>
                  <a:srgbClr val="EE5253"/>
                </a:solidFill>
                <a:latin typeface="+mj-lt"/>
              </a:rPr>
              <a:t>positive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or </a:t>
            </a:r>
            <a:r>
              <a:rPr lang="en-AU" sz="2400" b="1" dirty="0">
                <a:solidFill>
                  <a:srgbClr val="341F97"/>
                </a:solidFill>
                <a:latin typeface="+mj-lt"/>
              </a:rPr>
              <a:t>negative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charge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.</a:t>
            </a:r>
          </a:p>
          <a:p>
            <a:endParaRPr lang="en-AU" dirty="0"/>
          </a:p>
        </p:txBody>
      </p:sp>
      <p:pic>
        <p:nvPicPr>
          <p:cNvPr id="4" name="1527131066.6569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5200" y="3870325"/>
            <a:ext cx="3302000" cy="246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Diodes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AU" sz="2400" dirty="0">
                <a:solidFill>
                  <a:srgbClr val="444444"/>
                </a:solidFill>
                <a:latin typeface="+mj-lt"/>
              </a:rPr>
              <a:t>A </a:t>
            </a:r>
            <a:r>
              <a:rPr lang="en-AU" sz="2400" b="1" dirty="0">
                <a:solidFill>
                  <a:srgbClr val="64B131"/>
                </a:solidFill>
                <a:latin typeface="+mj-lt"/>
              </a:rPr>
              <a:t>diode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contains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semiconducting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material, like silicon or germanium, that changes its properties depending on which way current flows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pPr fontAlgn="ctr"/>
            <a:r>
              <a:rPr lang="en-AU" sz="2400" dirty="0">
                <a:latin typeface="+mj-lt"/>
              </a:rPr>
              <a:t>In particular, the </a:t>
            </a:r>
            <a:r>
              <a:rPr lang="en-AU" sz="2400" b="1" dirty="0">
                <a:solidFill>
                  <a:srgbClr val="F30277"/>
                </a:solidFill>
                <a:latin typeface="+mj-lt"/>
              </a:rPr>
              <a:t>resistance</a:t>
            </a:r>
            <a:r>
              <a:rPr lang="en-AU" sz="2400" b="1" dirty="0">
                <a:latin typeface="+mj-lt"/>
              </a:rPr>
              <a:t> </a:t>
            </a:r>
            <a:r>
              <a:rPr lang="en-AU" sz="2400" dirty="0">
                <a:latin typeface="+mj-lt"/>
              </a:rPr>
              <a:t>of a diode can be next to </a:t>
            </a:r>
            <a:r>
              <a:rPr lang="en-AU" sz="2400" b="1" dirty="0">
                <a:latin typeface="+mj-lt"/>
              </a:rPr>
              <a:t>zero</a:t>
            </a:r>
            <a:r>
              <a:rPr lang="en-AU" sz="2400" dirty="0">
                <a:latin typeface="+mj-lt"/>
              </a:rPr>
              <a:t> when connected the proper way, or practically </a:t>
            </a:r>
            <a:r>
              <a:rPr lang="en-AU" sz="2400" b="1" dirty="0">
                <a:latin typeface="+mj-lt"/>
              </a:rPr>
              <a:t>infinite</a:t>
            </a:r>
            <a:r>
              <a:rPr lang="en-AU" sz="2400" dirty="0">
                <a:latin typeface="+mj-lt"/>
              </a:rPr>
              <a:t> when connected the opposite way. The effect of this is that </a:t>
            </a:r>
            <a:r>
              <a:rPr lang="en-AU" sz="2400" b="1" i="1" dirty="0">
                <a:latin typeface="+mj-lt"/>
              </a:rPr>
              <a:t>current can only pass through a diode in </a:t>
            </a:r>
            <a:r>
              <a:rPr lang="en-AU" sz="2400" b="1" i="1" dirty="0">
                <a:solidFill>
                  <a:srgbClr val="0066CC"/>
                </a:solidFill>
                <a:latin typeface="+mj-lt"/>
              </a:rPr>
              <a:t>one direction</a:t>
            </a:r>
            <a:r>
              <a:rPr lang="en-AU" sz="2400" dirty="0">
                <a:latin typeface="+mj-lt"/>
              </a:rPr>
              <a:t>.</a:t>
            </a:r>
          </a:p>
          <a:p>
            <a:endParaRPr lang="en-AU" dirty="0"/>
          </a:p>
        </p:txBody>
      </p:sp>
      <p:pic>
        <p:nvPicPr>
          <p:cNvPr id="22530" name="Picture 2" descr="https://www.educationperfect.com/media/content/Science/1441837928.95541g/1441837939375-1901673146059824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819650"/>
            <a:ext cx="38100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260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Circuit symbol-Diode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7623008" cy="3678303"/>
          </a:xfrm>
        </p:spPr>
        <p:txBody>
          <a:bodyPr/>
          <a:lstStyle/>
          <a:p>
            <a:pPr fontAlgn="ctr"/>
            <a:r>
              <a:rPr lang="en-AU" sz="2400" dirty="0">
                <a:latin typeface="+mj-lt"/>
              </a:rPr>
              <a:t>This is the symbol we use to represent a regular diode on a circuit diagram. The </a:t>
            </a:r>
            <a:r>
              <a:rPr lang="en-AU" sz="2400" b="1" dirty="0">
                <a:latin typeface="+mj-lt"/>
              </a:rPr>
              <a:t>arrowhead</a:t>
            </a:r>
            <a:r>
              <a:rPr lang="en-AU" sz="2400" dirty="0">
                <a:latin typeface="+mj-lt"/>
              </a:rPr>
              <a:t> shows its preferred orientation in a circuit</a:t>
            </a:r>
            <a:r>
              <a:rPr lang="en-AU" sz="2400" dirty="0" smtClean="0">
                <a:latin typeface="+mj-lt"/>
              </a:rPr>
              <a:t>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If the diode is connected so that current can flow in the direction of the arrowhead, we say it is </a:t>
            </a:r>
            <a:r>
              <a:rPr lang="en-AU" sz="2400" b="1" dirty="0">
                <a:solidFill>
                  <a:srgbClr val="0066CC"/>
                </a:solidFill>
                <a:latin typeface="+mj-lt"/>
              </a:rPr>
              <a:t>forward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biased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. If it's connected the opposite way, it is </a:t>
            </a:r>
            <a:r>
              <a:rPr lang="en-AU" sz="2400" b="1" dirty="0">
                <a:solidFill>
                  <a:srgbClr val="CC0000"/>
                </a:solidFill>
                <a:latin typeface="+mj-lt"/>
              </a:rPr>
              <a:t>reverse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biased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and current cannot pass through.</a:t>
            </a:r>
          </a:p>
          <a:p>
            <a:endParaRPr lang="en-AU" dirty="0"/>
          </a:p>
        </p:txBody>
      </p:sp>
      <p:pic>
        <p:nvPicPr>
          <p:cNvPr id="23554" name="Picture 2" descr="https://www.educationperfect.com/media/content/Science/1421289121.454621g/1421289115287-2027529041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3062288"/>
            <a:ext cx="3323078" cy="131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503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Light-emitting diode (LED)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AU" sz="2400" b="1" dirty="0">
                <a:latin typeface="+mj-lt"/>
              </a:rPr>
              <a:t>A </a:t>
            </a:r>
            <a:r>
              <a:rPr lang="en-AU" sz="2400" b="1" dirty="0">
                <a:solidFill>
                  <a:srgbClr val="64B131"/>
                </a:solidFill>
                <a:latin typeface="+mj-lt"/>
              </a:rPr>
              <a:t>light-emitting diode (LED)</a:t>
            </a:r>
            <a:r>
              <a:rPr lang="en-AU" sz="2400" b="1" dirty="0">
                <a:latin typeface="+mj-lt"/>
              </a:rPr>
              <a:t> is a very common type of diode that </a:t>
            </a:r>
            <a:r>
              <a:rPr lang="en-AU" sz="2400" b="1" dirty="0">
                <a:solidFill>
                  <a:srgbClr val="FEB900"/>
                </a:solidFill>
                <a:latin typeface="+mj-lt"/>
              </a:rPr>
              <a:t>lights up</a:t>
            </a:r>
            <a:r>
              <a:rPr lang="en-AU" sz="2400" b="1" dirty="0">
                <a:latin typeface="+mj-lt"/>
              </a:rPr>
              <a:t> when current passes through it the right way.</a:t>
            </a:r>
          </a:p>
          <a:p>
            <a:pPr fontAlgn="ctr"/>
            <a:r>
              <a:rPr lang="en-AU" sz="2400" dirty="0" smtClean="0">
                <a:latin typeface="+mj-lt"/>
              </a:rPr>
              <a:t>They </a:t>
            </a:r>
            <a:r>
              <a:rPr lang="en-AU" sz="2400" dirty="0">
                <a:latin typeface="+mj-lt"/>
              </a:rPr>
              <a:t>are found in indicator and bicycle lights, in torches and traffic lights, and as efficient </a:t>
            </a:r>
            <a:r>
              <a:rPr lang="en-AU" sz="2400" b="1" dirty="0">
                <a:latin typeface="+mj-lt"/>
              </a:rPr>
              <a:t>substitutes</a:t>
            </a:r>
            <a:r>
              <a:rPr lang="en-AU" sz="2400" dirty="0">
                <a:latin typeface="+mj-lt"/>
              </a:rPr>
              <a:t> for normal lamps. </a:t>
            </a:r>
            <a:endParaRPr lang="en-AU" sz="2400" dirty="0" smtClean="0">
              <a:latin typeface="+mj-lt"/>
            </a:endParaRPr>
          </a:p>
          <a:p>
            <a:pPr fontAlgn="ctr"/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This 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is the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circuit symbol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for an LED. It looks just like the one for a normal diode, but with an added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circle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and two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arrows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to show light being given off.</a:t>
            </a:r>
          </a:p>
          <a:p>
            <a:endParaRPr lang="en-AU" dirty="0"/>
          </a:p>
        </p:txBody>
      </p:sp>
      <p:pic>
        <p:nvPicPr>
          <p:cNvPr id="24578" name="Picture 2" descr="https://www.educationperfect.com/media/content/Science/1421290034.470721g/1421290028270-2027529041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180" y="5341274"/>
            <a:ext cx="2420695" cy="151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https://www.educationperfect.com/media/content/Science/1442961196.744551g/1442961209025-3060055138909228-optimis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486" y="5219700"/>
            <a:ext cx="1761613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3855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4968707" cy="2455004"/>
          </a:xfrm>
        </p:spPr>
        <p:txBody>
          <a:bodyPr/>
          <a:lstStyle/>
          <a:p>
            <a:r>
              <a:rPr lang="en-AU" sz="2000" dirty="0"/>
              <a:t>You have probably seen a red LED before, but they are made with many other colours as well. The reason red ones are so abundant is because they require only a small </a:t>
            </a:r>
            <a:r>
              <a:rPr lang="en-AU" sz="2000" b="1" dirty="0">
                <a:solidFill>
                  <a:srgbClr val="CC0000"/>
                </a:solidFill>
              </a:rPr>
              <a:t>voltage</a:t>
            </a:r>
            <a:r>
              <a:rPr lang="en-AU" sz="2000" dirty="0"/>
              <a:t> to work. Red light has the </a:t>
            </a:r>
            <a:r>
              <a:rPr lang="en-AU" sz="2000" b="1" dirty="0"/>
              <a:t>longest </a:t>
            </a:r>
            <a:r>
              <a:rPr lang="en-AU" sz="2000" b="1" dirty="0">
                <a:solidFill>
                  <a:srgbClr val="0066CC"/>
                </a:solidFill>
              </a:rPr>
              <a:t>wavelength</a:t>
            </a:r>
            <a:r>
              <a:rPr lang="en-AU" sz="2000" dirty="0"/>
              <a:t> of any colour in the visible spectrum.</a:t>
            </a:r>
          </a:p>
          <a:p>
            <a:endParaRPr lang="en-AU" dirty="0"/>
          </a:p>
        </p:txBody>
      </p:sp>
      <p:pic>
        <p:nvPicPr>
          <p:cNvPr id="25602" name="Picture 2" descr="https://www.educationperfect.com/media/content/Science/1442961142.618071g/1442961149174-3060055138909228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1" y="2180497"/>
            <a:ext cx="2679700" cy="198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14808" y="4222879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000" dirty="0">
                <a:solidFill>
                  <a:srgbClr val="444444"/>
                </a:solidFill>
                <a:latin typeface="+mj-lt"/>
              </a:rPr>
              <a:t>It turns out that as the wavelength of light </a:t>
            </a:r>
            <a:r>
              <a:rPr lang="en-AU" sz="2000" b="1" dirty="0">
                <a:solidFill>
                  <a:srgbClr val="444444"/>
                </a:solidFill>
                <a:latin typeface="+mj-lt"/>
              </a:rPr>
              <a:t>decreases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, you need a </a:t>
            </a:r>
            <a:r>
              <a:rPr lang="en-AU" sz="2000" b="1" dirty="0">
                <a:solidFill>
                  <a:srgbClr val="444444"/>
                </a:solidFill>
                <a:latin typeface="+mj-lt"/>
              </a:rPr>
              <a:t>higher </a:t>
            </a:r>
            <a:r>
              <a:rPr lang="en-AU" sz="2000" b="1" dirty="0">
                <a:solidFill>
                  <a:srgbClr val="CC0000"/>
                </a:solidFill>
                <a:latin typeface="+mj-lt"/>
              </a:rPr>
              <a:t>voltage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to be able to emit the corresponding colour. This is summarised in the </a:t>
            </a:r>
            <a:r>
              <a:rPr lang="en-AU" sz="2000" dirty="0" smtClean="0">
                <a:solidFill>
                  <a:srgbClr val="444444"/>
                </a:solidFill>
                <a:latin typeface="+mj-lt"/>
              </a:rPr>
              <a:t>graph, 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which compares the required voltages for different types of LEDs at different current levels. Notice that all the lines are curved, because LEDs are </a:t>
            </a:r>
            <a:r>
              <a:rPr lang="en-AU" sz="2000" b="1" dirty="0">
                <a:solidFill>
                  <a:srgbClr val="444444"/>
                </a:solidFill>
                <a:latin typeface="+mj-lt"/>
              </a:rPr>
              <a:t>non-</a:t>
            </a:r>
            <a:r>
              <a:rPr lang="en-AU" sz="2000" b="1" dirty="0" err="1">
                <a:solidFill>
                  <a:srgbClr val="444444"/>
                </a:solidFill>
                <a:latin typeface="+mj-lt"/>
              </a:rPr>
              <a:t>Ohmic</a:t>
            </a:r>
            <a:r>
              <a:rPr lang="en-AU" sz="2000" b="1" dirty="0">
                <a:solidFill>
                  <a:srgbClr val="444444"/>
                </a:solidFill>
                <a:latin typeface="+mj-lt"/>
              </a:rPr>
              <a:t> conductors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.</a:t>
            </a:r>
            <a:endParaRPr lang="en-AU" sz="2000" dirty="0">
              <a:latin typeface="+mj-lt"/>
            </a:endParaRPr>
          </a:p>
        </p:txBody>
      </p:sp>
      <p:pic>
        <p:nvPicPr>
          <p:cNvPr id="25604" name="Picture 4" descr="https://www.educationperfect.com/media/content/Science/1442967897.090911g/1442967904803-1174154121817259-8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54" y="4536745"/>
            <a:ext cx="3496052" cy="1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8243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Types of Resistors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800" dirty="0" smtClean="0"/>
              <a:t>There are also different types of resistor that we can use in circuits. </a:t>
            </a:r>
          </a:p>
          <a:p>
            <a:r>
              <a:rPr lang="en-AU" sz="2800" dirty="0" smtClean="0"/>
              <a:t>We’ve considered passive resistors that sit around with a fixed resistance.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8606409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Rheostat</a:t>
            </a:r>
            <a:endParaRPr lang="en-AU" dirty="0"/>
          </a:p>
        </p:txBody>
      </p:sp>
      <p:pic>
        <p:nvPicPr>
          <p:cNvPr id="26626" name="Picture 2" descr="https://www.educationperfect.com/media/content/Science/1541117693.608551g/1541117691987-422247705132789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968691"/>
            <a:ext cx="380047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78593" y="2366963"/>
            <a:ext cx="5883108" cy="3678303"/>
          </a:xfrm>
        </p:spPr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24844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Light-dependent resistor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715956"/>
            <a:ext cx="11029615" cy="3678303"/>
          </a:xfrm>
        </p:spPr>
        <p:txBody>
          <a:bodyPr/>
          <a:lstStyle/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A </a:t>
            </a:r>
            <a:r>
              <a:rPr lang="en-AU" sz="2400" b="1" dirty="0">
                <a:solidFill>
                  <a:srgbClr val="F30277"/>
                </a:solidFill>
                <a:latin typeface="+mj-lt"/>
              </a:rPr>
              <a:t>light-dependent resistor (LDR)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is not controlled by a sliding contact. Instead, it is sensitive to changes in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light intensity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.</a:t>
            </a:r>
          </a:p>
          <a:p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The 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LDR contains a combination of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cadmium </a:t>
            </a:r>
            <a:r>
              <a:rPr lang="en-AU" sz="2400" b="1" dirty="0" err="1">
                <a:solidFill>
                  <a:srgbClr val="444444"/>
                </a:solidFill>
                <a:latin typeface="+mj-lt"/>
              </a:rPr>
              <a:t>sulfide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(</a:t>
            </a:r>
            <a:r>
              <a:rPr lang="en-AU" sz="2400" b="1" dirty="0" err="1">
                <a:solidFill>
                  <a:srgbClr val="444444"/>
                </a:solidFill>
                <a:latin typeface="+mj-lt"/>
              </a:rPr>
              <a:t>CdS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) and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cadmium selenide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(</a:t>
            </a:r>
            <a:r>
              <a:rPr lang="en-AU" sz="2400" b="1" dirty="0" err="1">
                <a:solidFill>
                  <a:srgbClr val="444444"/>
                </a:solidFill>
                <a:latin typeface="+mj-lt"/>
              </a:rPr>
              <a:t>CdSe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), which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decrease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the component's resistance when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light intensity </a:t>
            </a:r>
            <a:r>
              <a:rPr lang="en-AU" sz="2400" b="1" dirty="0">
                <a:solidFill>
                  <a:srgbClr val="0066CC"/>
                </a:solidFill>
                <a:latin typeface="+mj-lt"/>
              </a:rPr>
              <a:t>increases.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In other words, exposing an LDR to bright light will dramatically improve its ability to conduct electricity.</a:t>
            </a:r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0" y="4636792"/>
            <a:ext cx="4762501" cy="204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144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Thermistor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sz="2400" dirty="0">
                <a:solidFill>
                  <a:srgbClr val="444444"/>
                </a:solidFill>
                <a:latin typeface="+mj-lt"/>
              </a:rPr>
              <a:t>Its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resistance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changes in response to a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change in </a:t>
            </a:r>
            <a:r>
              <a:rPr lang="en-AU" sz="2400" b="1" u="sng" dirty="0">
                <a:solidFill>
                  <a:srgbClr val="444444"/>
                </a:solidFill>
                <a:latin typeface="+mj-lt"/>
              </a:rPr>
              <a:t>temperature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- depending on how it's made, the resistance will either increase or decrease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pPr fontAlgn="ctr"/>
            <a:r>
              <a:rPr lang="en-AU" sz="2400" b="1" dirty="0">
                <a:solidFill>
                  <a:srgbClr val="F30277"/>
                </a:solidFill>
                <a:latin typeface="+mj-lt"/>
              </a:rPr>
              <a:t>Thermistors</a:t>
            </a:r>
            <a:r>
              <a:rPr lang="en-AU" sz="2400" dirty="0">
                <a:latin typeface="+mj-lt"/>
              </a:rPr>
              <a:t> are used in many devices where temperature must be measured or regulated. The most obvious examples are in </a:t>
            </a:r>
            <a:r>
              <a:rPr lang="en-AU" sz="2400" b="1" dirty="0">
                <a:latin typeface="+mj-lt"/>
              </a:rPr>
              <a:t>digital thermometers,</a:t>
            </a:r>
            <a:r>
              <a:rPr lang="en-AU" sz="2400" dirty="0">
                <a:latin typeface="+mj-lt"/>
              </a:rPr>
              <a:t> and in </a:t>
            </a:r>
            <a:r>
              <a:rPr lang="en-AU" sz="2400" b="1" dirty="0">
                <a:latin typeface="+mj-lt"/>
              </a:rPr>
              <a:t>control circuits</a:t>
            </a:r>
            <a:r>
              <a:rPr lang="en-AU" sz="2400" dirty="0">
                <a:latin typeface="+mj-lt"/>
              </a:rPr>
              <a:t> of heaters and air conditioners.</a:t>
            </a:r>
          </a:p>
          <a:p>
            <a:pPr fontAlgn="ctr"/>
            <a:r>
              <a:rPr lang="en-AU" sz="2400" dirty="0">
                <a:latin typeface="+mj-lt"/>
              </a:rPr>
              <a:t>Here is the circuit symbol for a thermistor:</a:t>
            </a:r>
          </a:p>
          <a:p>
            <a:endParaRPr lang="en-AU" dirty="0"/>
          </a:p>
        </p:txBody>
      </p:sp>
      <p:pic>
        <p:nvPicPr>
          <p:cNvPr id="27650" name="Picture 2" descr="https://www.educationperfect.com/media/content/Science/1442882625.614721g/1442882625032-1927357740627024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75" y="5315874"/>
            <a:ext cx="280987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s://www.educationperfect.com/media/content/Science/1442960431.768531g/1442960439873-3060055138909228-4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975" y="4633912"/>
            <a:ext cx="3800475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5244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Input transducers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sz="2400" dirty="0">
                <a:solidFill>
                  <a:srgbClr val="444444"/>
                </a:solidFill>
                <a:latin typeface="+mj-lt"/>
              </a:rPr>
              <a:t>An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input </a:t>
            </a:r>
            <a:r>
              <a:rPr lang="en-AU" sz="2400" b="1" dirty="0">
                <a:solidFill>
                  <a:srgbClr val="571A98"/>
                </a:solidFill>
                <a:latin typeface="+mj-lt"/>
              </a:rPr>
              <a:t>transducer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is a device that produces electricity from some other form of energy. A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microphone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is a good example of this. When you speak into a microphone, it receives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sound energy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from you and transforms it into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electrical signals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.</a:t>
            </a:r>
          </a:p>
          <a:p>
            <a:pPr algn="ctr"/>
            <a:endParaRPr lang="en-AU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endParaRPr lang="en-AU" dirty="0"/>
          </a:p>
        </p:txBody>
      </p:sp>
      <p:pic>
        <p:nvPicPr>
          <p:cNvPr id="28674" name="Picture 2" descr="https://www.educationperfect.com/media/content/Science/1442959840.897831g/1442959847311-3060055138909228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4599314"/>
            <a:ext cx="380047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6253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Output Transducers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273904"/>
          </a:xfrm>
        </p:spPr>
        <p:txBody>
          <a:bodyPr/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444444"/>
                </a:solidFill>
                <a:latin typeface="+mj-lt"/>
              </a:rPr>
              <a:t>An </a:t>
            </a:r>
            <a:r>
              <a:rPr lang="en-AU" sz="2400" b="1" dirty="0">
                <a:solidFill>
                  <a:srgbClr val="571A98"/>
                </a:solidFill>
                <a:latin typeface="+mj-lt"/>
              </a:rPr>
              <a:t>output transducer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does the opposite - it takes electrical energy from a circuit and converts it into something else.</a:t>
            </a:r>
          </a:p>
          <a:p>
            <a:endParaRPr lang="en-AU" dirty="0"/>
          </a:p>
        </p:txBody>
      </p:sp>
      <p:pic>
        <p:nvPicPr>
          <p:cNvPr id="29698" name="Picture 2" descr="https://www.educationperfect.com/Images/Content/Maths/1367884852141-609681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3111500"/>
            <a:ext cx="2105025" cy="157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064000" y="3222536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For instance, a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loudspeaker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can receive electrical signals and convert them to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sound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. We won't worry much about </a:t>
            </a:r>
            <a:r>
              <a:rPr lang="en-AU" sz="2800" i="1" dirty="0">
                <a:solidFill>
                  <a:srgbClr val="444444"/>
                </a:solidFill>
                <a:latin typeface="+mj-lt"/>
              </a:rPr>
              <a:t>how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it does this. </a:t>
            </a:r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 What's 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important is the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transformation of </a:t>
            </a:r>
            <a:r>
              <a:rPr lang="en-AU" sz="2800" b="1" dirty="0">
                <a:solidFill>
                  <a:srgbClr val="F30277"/>
                </a:solidFill>
                <a:latin typeface="+mj-lt"/>
              </a:rPr>
              <a:t>energy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that takes place</a:t>
            </a:r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!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6213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Electrostatic forces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7127708" cy="4321904"/>
          </a:xfrm>
        </p:spPr>
        <p:txBody>
          <a:bodyPr>
            <a:normAutofit/>
          </a:bodyPr>
          <a:lstStyle/>
          <a:p>
            <a:r>
              <a:rPr lang="en-AU" sz="2400" b="1" dirty="0">
                <a:solidFill>
                  <a:srgbClr val="00D2D3"/>
                </a:solidFill>
                <a:latin typeface="+mj-lt"/>
              </a:rPr>
              <a:t>Static electricity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builds up when objects become either </a:t>
            </a:r>
            <a:r>
              <a:rPr lang="en-AU" sz="2400" b="1" dirty="0">
                <a:solidFill>
                  <a:srgbClr val="341F97"/>
                </a:solidFill>
                <a:latin typeface="+mj-lt"/>
              </a:rPr>
              <a:t>negatively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or </a:t>
            </a:r>
            <a:r>
              <a:rPr lang="en-AU" sz="2400" b="1" dirty="0">
                <a:solidFill>
                  <a:srgbClr val="EE5253"/>
                </a:solidFill>
                <a:latin typeface="+mj-lt"/>
              </a:rPr>
              <a:t>positively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charged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b="1" dirty="0">
                <a:solidFill>
                  <a:srgbClr val="1DD1A1"/>
                </a:solidFill>
                <a:latin typeface="+mj-lt"/>
              </a:rPr>
              <a:t>Opposite charges attract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each other through the </a:t>
            </a:r>
            <a:r>
              <a:rPr lang="en-AU" sz="2400" b="1" dirty="0">
                <a:solidFill>
                  <a:srgbClr val="00D2D3"/>
                </a:solidFill>
                <a:latin typeface="+mj-lt"/>
              </a:rPr>
              <a:t>electrostatic force!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For 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instance, when you rub a balloon against your hair, it becomes </a:t>
            </a:r>
            <a:r>
              <a:rPr lang="en-AU" sz="2400" b="1" dirty="0">
                <a:solidFill>
                  <a:srgbClr val="341F97"/>
                </a:solidFill>
                <a:latin typeface="+mj-lt"/>
              </a:rPr>
              <a:t>negatively charged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and will stick to your hair, which is now </a:t>
            </a:r>
            <a:r>
              <a:rPr lang="en-AU" sz="2400" b="1" dirty="0">
                <a:solidFill>
                  <a:srgbClr val="EE5253"/>
                </a:solidFill>
                <a:latin typeface="+mj-lt"/>
              </a:rPr>
              <a:t>positively charged!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Electrons have moved from your </a:t>
            </a:r>
            <a:r>
              <a:rPr lang="en-AU" sz="2400" b="1" dirty="0">
                <a:solidFill>
                  <a:srgbClr val="EE5253"/>
                </a:solidFill>
                <a:latin typeface="+mj-lt"/>
              </a:rPr>
              <a:t>hair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to the </a:t>
            </a:r>
            <a:r>
              <a:rPr lang="en-AU" sz="2400" b="1" dirty="0">
                <a:solidFill>
                  <a:srgbClr val="341F97"/>
                </a:solidFill>
                <a:latin typeface="+mj-lt"/>
              </a:rPr>
              <a:t>balloon.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endParaRPr lang="en-AU" dirty="0"/>
          </a:p>
        </p:txBody>
      </p:sp>
      <p:pic>
        <p:nvPicPr>
          <p:cNvPr id="4098" name="Picture 2" descr="https://www.educationperfect.com/media/content/Science/1527133403.742151f/1527133391857-1924417187760835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975" y="2180496"/>
            <a:ext cx="238125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57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Alternating Current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8308808" cy="4677504"/>
          </a:xfrm>
        </p:spPr>
        <p:txBody>
          <a:bodyPr>
            <a:normAutofit lnSpcReduction="10000"/>
          </a:bodyPr>
          <a:lstStyle/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The electricity produced by batteries and solar cells is in the form of </a:t>
            </a:r>
            <a:r>
              <a:rPr lang="en-AU" sz="2400" b="1" dirty="0">
                <a:solidFill>
                  <a:srgbClr val="0000FF"/>
                </a:solidFill>
                <a:latin typeface="+mj-lt"/>
              </a:rPr>
              <a:t>Direct Current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(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DC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), which means it flows in the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same direction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all the time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solidFill>
                <a:srgbClr val="444444"/>
              </a:solidFill>
              <a:latin typeface="+mj-lt"/>
            </a:endParaRP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However, the electricity delivered to your house through power lines is in a different form. It is called </a:t>
            </a:r>
            <a:r>
              <a:rPr lang="en-AU" sz="2400" b="1" dirty="0">
                <a:solidFill>
                  <a:srgbClr val="FF0000"/>
                </a:solidFill>
                <a:latin typeface="+mj-lt"/>
              </a:rPr>
              <a:t>Alternating Current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(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AC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), because the direction of current changes (alternates) at a certain rate</a:t>
            </a:r>
            <a:r>
              <a:rPr lang="en-AU" sz="2400" dirty="0" smtClean="0">
                <a:solidFill>
                  <a:srgbClr val="444444"/>
                </a:solidFill>
                <a:latin typeface="+mj-lt"/>
              </a:rPr>
              <a:t>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pPr fontAlgn="ctr"/>
            <a:r>
              <a:rPr lang="en-AU" sz="2400" dirty="0">
                <a:latin typeface="+mj-lt"/>
              </a:rPr>
              <a:t>In Australia, the current in power lines alternates 50 </a:t>
            </a:r>
            <a:r>
              <a:rPr lang="en-AU" sz="2400" b="1" dirty="0">
                <a:latin typeface="+mj-lt"/>
              </a:rPr>
              <a:t>times in each second</a:t>
            </a:r>
            <a:r>
              <a:rPr lang="en-AU" sz="2400" dirty="0">
                <a:latin typeface="+mj-lt"/>
              </a:rPr>
              <a:t>. We say it has a frequency of </a:t>
            </a:r>
            <a:r>
              <a:rPr lang="en-AU" sz="2400" b="1" dirty="0">
                <a:latin typeface="+mj-lt"/>
              </a:rPr>
              <a:t>50</a:t>
            </a:r>
            <a:r>
              <a:rPr lang="en-AU" sz="2400" dirty="0">
                <a:latin typeface="+mj-lt"/>
              </a:rPr>
              <a:t> </a:t>
            </a:r>
            <a:r>
              <a:rPr lang="en-AU" sz="2400" b="1" dirty="0">
                <a:latin typeface="+mj-lt"/>
              </a:rPr>
              <a:t>Hertz</a:t>
            </a:r>
            <a:r>
              <a:rPr lang="en-AU" sz="2400" dirty="0">
                <a:latin typeface="+mj-lt"/>
              </a:rPr>
              <a:t>, or </a:t>
            </a:r>
            <a:r>
              <a:rPr lang="en-AU" sz="2400" b="1" dirty="0">
                <a:latin typeface="+mj-lt"/>
              </a:rPr>
              <a:t>50</a:t>
            </a:r>
            <a:r>
              <a:rPr lang="en-AU" sz="2400" dirty="0">
                <a:latin typeface="+mj-lt"/>
              </a:rPr>
              <a:t>  Hz. There is also an associated </a:t>
            </a:r>
            <a:r>
              <a:rPr lang="en-AU" sz="2400" b="1" dirty="0">
                <a:solidFill>
                  <a:srgbClr val="FF0000"/>
                </a:solidFill>
                <a:latin typeface="+mj-lt"/>
              </a:rPr>
              <a:t>voltage</a:t>
            </a:r>
            <a:r>
              <a:rPr lang="en-AU" sz="2400" dirty="0">
                <a:latin typeface="+mj-lt"/>
              </a:rPr>
              <a:t>, which cycles at the same rate. The electricity supplied to your house has an "average" voltage of </a:t>
            </a:r>
            <a:r>
              <a:rPr lang="en-AU" sz="2400" b="1" dirty="0">
                <a:latin typeface="+mj-lt"/>
              </a:rPr>
              <a:t>240</a:t>
            </a:r>
            <a:r>
              <a:rPr lang="en-AU" sz="2400" dirty="0">
                <a:latin typeface="+mj-lt"/>
              </a:rPr>
              <a:t>  V.</a:t>
            </a:r>
          </a:p>
          <a:p>
            <a:endParaRPr lang="en-AU" dirty="0"/>
          </a:p>
        </p:txBody>
      </p:sp>
      <p:pic>
        <p:nvPicPr>
          <p:cNvPr id="30722" name="Picture 2" descr="https://www.educationperfect.com/media/content/Science/1436396027.131051g/1436396021217-457561656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1" y="2908300"/>
            <a:ext cx="2952749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1345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Cable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1456596"/>
            <a:ext cx="11029615" cy="4702904"/>
          </a:xfrm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444444"/>
                </a:solidFill>
                <a:latin typeface="+mj-lt"/>
              </a:rPr>
              <a:t>A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cable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connects your home to the power lines. Inside this cable are two wires coated with insulating material. One of them is called the </a:t>
            </a:r>
            <a:r>
              <a:rPr lang="en-AU" sz="2800" b="1" dirty="0">
                <a:solidFill>
                  <a:srgbClr val="FF0000"/>
                </a:solidFill>
                <a:latin typeface="+mj-lt"/>
              </a:rPr>
              <a:t>active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 wire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, while the other is the </a:t>
            </a:r>
            <a:r>
              <a:rPr lang="en-AU" sz="2800" b="1" dirty="0">
                <a:solidFill>
                  <a:srgbClr val="0000FF"/>
                </a:solidFill>
                <a:latin typeface="+mj-lt"/>
              </a:rPr>
              <a:t>neutral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 wire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. </a:t>
            </a:r>
            <a:endParaRPr lang="en-AU" sz="2800" dirty="0" smtClean="0">
              <a:solidFill>
                <a:srgbClr val="444444"/>
              </a:solidFill>
              <a:latin typeface="+mj-lt"/>
            </a:endParaRPr>
          </a:p>
          <a:p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The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800" b="1" dirty="0">
                <a:solidFill>
                  <a:srgbClr val="FF0000"/>
                </a:solidFill>
                <a:latin typeface="+mj-lt"/>
              </a:rPr>
              <a:t>active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 wire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is the one that actually delivers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power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to your house. </a:t>
            </a:r>
            <a:endParaRPr lang="en-AU" sz="2800" dirty="0" smtClean="0">
              <a:solidFill>
                <a:srgbClr val="444444"/>
              </a:solidFill>
              <a:latin typeface="+mj-lt"/>
            </a:endParaRPr>
          </a:p>
          <a:p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The purpose of the </a:t>
            </a:r>
            <a:r>
              <a:rPr lang="en-AU" sz="2800" b="1" dirty="0" smtClean="0">
                <a:solidFill>
                  <a:srgbClr val="0000FF"/>
                </a:solidFill>
                <a:latin typeface="+mj-lt"/>
              </a:rPr>
              <a:t>neutral</a:t>
            </a:r>
            <a:r>
              <a:rPr lang="en-AU" sz="2800" b="1" dirty="0" smtClean="0">
                <a:solidFill>
                  <a:srgbClr val="444444"/>
                </a:solidFill>
                <a:latin typeface="+mj-lt"/>
              </a:rPr>
              <a:t> wire</a:t>
            </a:r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 is to complete the circuit and let AC flow safely back out of your home. It is connected to the </a:t>
            </a:r>
            <a:r>
              <a:rPr lang="en-AU" sz="2800" b="1" dirty="0" smtClean="0">
                <a:solidFill>
                  <a:srgbClr val="444444"/>
                </a:solidFill>
                <a:latin typeface="+mj-lt"/>
              </a:rPr>
              <a:t>ground</a:t>
            </a:r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 (</a:t>
            </a:r>
            <a:r>
              <a:rPr lang="en-AU" sz="2800" b="1" dirty="0" smtClean="0">
                <a:solidFill>
                  <a:srgbClr val="009900"/>
                </a:solidFill>
                <a:latin typeface="+mj-lt"/>
              </a:rPr>
              <a:t>earthed</a:t>
            </a:r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) and has almost the same </a:t>
            </a:r>
            <a:r>
              <a:rPr lang="en-AU" sz="2800" b="1" dirty="0" smtClean="0">
                <a:solidFill>
                  <a:srgbClr val="444444"/>
                </a:solidFill>
                <a:latin typeface="+mj-lt"/>
              </a:rPr>
              <a:t>electric potential</a:t>
            </a:r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 as the ground. This is a safety precaution, designed to help prevent </a:t>
            </a:r>
            <a:r>
              <a:rPr lang="en-AU" sz="2800" b="1" dirty="0" smtClean="0">
                <a:solidFill>
                  <a:srgbClr val="444444"/>
                </a:solidFill>
                <a:latin typeface="+mj-lt"/>
              </a:rPr>
              <a:t>shocks</a:t>
            </a:r>
            <a:r>
              <a:rPr lang="en-AU" sz="28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98022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Power points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192" y="1612900"/>
            <a:ext cx="11029615" cy="2048799"/>
          </a:xfrm>
        </p:spPr>
        <p:txBody>
          <a:bodyPr/>
          <a:lstStyle/>
          <a:p>
            <a:r>
              <a:rPr lang="en-AU" sz="2800" b="1" dirty="0">
                <a:solidFill>
                  <a:srgbClr val="FF0000"/>
                </a:solidFill>
                <a:latin typeface="+mj-lt"/>
              </a:rPr>
              <a:t>Power points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 like this one are all connected by a big circuit, which is energised by the </a:t>
            </a:r>
            <a:r>
              <a:rPr lang="en-AU" sz="2800" b="1" dirty="0">
                <a:solidFill>
                  <a:srgbClr val="444444"/>
                </a:solidFill>
                <a:latin typeface="+mj-lt"/>
              </a:rPr>
              <a:t>active wire</a:t>
            </a:r>
            <a:r>
              <a:rPr lang="en-AU" sz="2800" dirty="0">
                <a:solidFill>
                  <a:srgbClr val="444444"/>
                </a:solidFill>
                <a:latin typeface="+mj-lt"/>
              </a:rPr>
              <a:t>. You don't see any of the circuit itself, because it's mostly inside the ceiling.</a:t>
            </a:r>
            <a:endParaRPr lang="en-AU" dirty="0">
              <a:latin typeface="+mj-lt"/>
            </a:endParaRPr>
          </a:p>
        </p:txBody>
      </p:sp>
      <p:pic>
        <p:nvPicPr>
          <p:cNvPr id="31746" name="Picture 2" descr="https://www.educationperfect.com/media/content/Science/1443139545.929521g/1443139563089-4072717864274330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1" y="3927918"/>
            <a:ext cx="38004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4912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Active/Earth /Neutral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261204"/>
          </a:xfrm>
        </p:spPr>
        <p:txBody>
          <a:bodyPr>
            <a:normAutofit/>
          </a:bodyPr>
          <a:lstStyle/>
          <a:p>
            <a:r>
              <a:rPr lang="en-AU" sz="2000" dirty="0">
                <a:solidFill>
                  <a:srgbClr val="444444"/>
                </a:solidFill>
                <a:latin typeface="+mj-lt"/>
              </a:rPr>
              <a:t>Most appliances connect to power points with a </a:t>
            </a:r>
            <a:r>
              <a:rPr lang="en-AU" sz="2000" b="1" dirty="0">
                <a:solidFill>
                  <a:srgbClr val="444444"/>
                </a:solidFill>
                <a:latin typeface="+mj-lt"/>
              </a:rPr>
              <a:t>three-pin plug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. Inside the plug are three wires as shown in the diagram below. </a:t>
            </a:r>
            <a:r>
              <a:rPr lang="en-AU" sz="2000" dirty="0" smtClean="0">
                <a:solidFill>
                  <a:srgbClr val="444444"/>
                </a:solidFill>
                <a:latin typeface="+mj-lt"/>
              </a:rPr>
              <a:t> They 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are the </a:t>
            </a:r>
            <a:r>
              <a:rPr lang="en-AU" sz="2000" b="1" dirty="0">
                <a:solidFill>
                  <a:srgbClr val="FF0000"/>
                </a:solidFill>
                <a:latin typeface="+mj-lt"/>
              </a:rPr>
              <a:t>active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, </a:t>
            </a:r>
            <a:r>
              <a:rPr lang="en-AU" sz="2000" b="1" dirty="0">
                <a:solidFill>
                  <a:srgbClr val="0000FF"/>
                </a:solidFill>
                <a:latin typeface="+mj-lt"/>
              </a:rPr>
              <a:t>neutral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 and </a:t>
            </a:r>
            <a:r>
              <a:rPr lang="en-AU" sz="2000" b="1" dirty="0">
                <a:solidFill>
                  <a:srgbClr val="009900"/>
                </a:solidFill>
                <a:latin typeface="+mj-lt"/>
              </a:rPr>
              <a:t>earth</a:t>
            </a:r>
            <a:r>
              <a:rPr lang="en-AU" sz="2000" b="1" dirty="0">
                <a:solidFill>
                  <a:srgbClr val="444444"/>
                </a:solidFill>
                <a:latin typeface="+mj-lt"/>
              </a:rPr>
              <a:t> wires</a:t>
            </a:r>
            <a:r>
              <a:rPr lang="en-AU" sz="2000" dirty="0">
                <a:solidFill>
                  <a:srgbClr val="444444"/>
                </a:solidFill>
                <a:latin typeface="+mj-lt"/>
              </a:rPr>
              <a:t>.</a:t>
            </a:r>
            <a:endParaRPr lang="en-AU" sz="2000" dirty="0">
              <a:latin typeface="+mj-lt"/>
            </a:endParaRPr>
          </a:p>
        </p:txBody>
      </p:sp>
      <p:pic>
        <p:nvPicPr>
          <p:cNvPr id="32770" name="Picture 2" descr="https://www.educationperfect.com/media/content/Science/1443145661.918751g/1443145672864-2941208909055915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475" y="3215615"/>
            <a:ext cx="4162425" cy="138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79474" y="4709636"/>
            <a:ext cx="64992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The pins on the plug each have one of these wires attached to them. They are arranged so they match with the corresponding socket in a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power point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. This diagram shows the connections to the </a:t>
            </a:r>
            <a:r>
              <a:rPr lang="en-AU" sz="2400" b="1" dirty="0">
                <a:solidFill>
                  <a:srgbClr val="FF0000"/>
                </a:solidFill>
                <a:latin typeface="+mj-lt"/>
              </a:rPr>
              <a:t>active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/</a:t>
            </a:r>
            <a:r>
              <a:rPr lang="en-AU" sz="2400" b="1" dirty="0">
                <a:solidFill>
                  <a:srgbClr val="0000FF"/>
                </a:solidFill>
                <a:latin typeface="+mj-lt"/>
              </a:rPr>
              <a:t>neutral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wires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and </a:t>
            </a:r>
            <a:r>
              <a:rPr lang="en-AU" sz="2400" b="1" dirty="0">
                <a:solidFill>
                  <a:srgbClr val="009900"/>
                </a:solidFill>
                <a:latin typeface="+mj-lt"/>
              </a:rPr>
              <a:t>earth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.</a:t>
            </a:r>
            <a:endParaRPr lang="en-AU" sz="2400" dirty="0">
              <a:latin typeface="+mj-lt"/>
            </a:endParaRPr>
          </a:p>
        </p:txBody>
      </p:sp>
      <p:pic>
        <p:nvPicPr>
          <p:cNvPr id="32772" name="Picture 4" descr="https://www.educationperfect.com/media/content/Science/1443145731.719821g/1443145728711-2941208909055915-optimis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099" y="4704968"/>
            <a:ext cx="2936707" cy="194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6411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Short circuit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08340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AU" sz="2400" dirty="0">
                <a:solidFill>
                  <a:srgbClr val="444444"/>
                </a:solidFill>
                <a:latin typeface="+mj-lt"/>
              </a:rPr>
              <a:t>A </a:t>
            </a:r>
            <a:r>
              <a:rPr lang="en-AU" sz="2400" b="1" dirty="0">
                <a:solidFill>
                  <a:srgbClr val="FF0000"/>
                </a:solidFill>
                <a:latin typeface="+mj-lt"/>
              </a:rPr>
              <a:t>short circuit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can happen when there is a direct (and unwanted) connection between the </a:t>
            </a:r>
            <a:r>
              <a:rPr lang="en-AU" sz="2400" b="1" dirty="0">
                <a:solidFill>
                  <a:srgbClr val="FF0000"/>
                </a:solidFill>
                <a:latin typeface="+mj-lt"/>
              </a:rPr>
              <a:t>active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and </a:t>
            </a:r>
            <a:r>
              <a:rPr lang="en-AU" sz="2400" b="1" dirty="0">
                <a:solidFill>
                  <a:srgbClr val="0000FF"/>
                </a:solidFill>
                <a:latin typeface="+mj-lt"/>
              </a:rPr>
              <a:t>neutral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wires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of an appliance. This creates a very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low-resistance path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for current, which will bypass the appliance in question.</a:t>
            </a:r>
            <a:endParaRPr lang="en-AU" sz="2400" dirty="0">
              <a:latin typeface="+mj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582184"/>
              </p:ext>
            </p:extLst>
          </p:nvPr>
        </p:nvGraphicFramePr>
        <p:xfrm>
          <a:off x="5461000" y="3880168"/>
          <a:ext cx="5613400" cy="2308860"/>
        </p:xfrm>
        <a:graphic>
          <a:graphicData uri="http://schemas.openxmlformats.org/drawingml/2006/table">
            <a:tbl>
              <a:tblPr/>
              <a:tblGrid>
                <a:gridCol w="5613400">
                  <a:extLst>
                    <a:ext uri="{9D8B030D-6E8A-4147-A177-3AD203B41FA5}">
                      <a16:colId xmlns:a16="http://schemas.microsoft.com/office/drawing/2014/main" val="15728718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dirty="0">
                          <a:effectLst/>
                        </a:rPr>
                        <a:t>Not only does the appliance lose power, but the wires can get very </a:t>
                      </a:r>
                      <a:r>
                        <a:rPr lang="en-AU" sz="2400" b="1" dirty="0">
                          <a:effectLst/>
                        </a:rPr>
                        <a:t>hot</a:t>
                      </a:r>
                      <a:r>
                        <a:rPr lang="en-AU" sz="2400" dirty="0">
                          <a:effectLst/>
                        </a:rPr>
                        <a:t> and break down. This is because, with </a:t>
                      </a:r>
                      <a:r>
                        <a:rPr lang="en-AU" sz="2400" b="1" dirty="0">
                          <a:effectLst/>
                        </a:rPr>
                        <a:t>low </a:t>
                      </a:r>
                      <a:r>
                        <a:rPr lang="en-AU" sz="2400" b="1" dirty="0">
                          <a:solidFill>
                            <a:srgbClr val="0000FF"/>
                          </a:solidFill>
                          <a:effectLst/>
                        </a:rPr>
                        <a:t>resistance</a:t>
                      </a:r>
                      <a:r>
                        <a:rPr lang="en-AU" sz="2400" dirty="0">
                          <a:effectLst/>
                        </a:rPr>
                        <a:t> along the path, the </a:t>
                      </a:r>
                      <a:r>
                        <a:rPr lang="en-AU" sz="2400" b="1" dirty="0">
                          <a:solidFill>
                            <a:srgbClr val="FF0000"/>
                          </a:solidFill>
                          <a:effectLst/>
                        </a:rPr>
                        <a:t>current</a:t>
                      </a:r>
                      <a:r>
                        <a:rPr lang="en-AU" sz="2400" b="1" dirty="0">
                          <a:effectLst/>
                        </a:rPr>
                        <a:t> becomes very high</a:t>
                      </a:r>
                      <a:r>
                        <a:rPr lang="en-AU" sz="2400" dirty="0">
                          <a:effectLst/>
                        </a:rPr>
                        <a:t>. This would </a:t>
                      </a:r>
                      <a:r>
                        <a:rPr lang="en-AU" sz="2400" b="1" dirty="0">
                          <a:effectLst/>
                        </a:rPr>
                        <a:t>damage</a:t>
                      </a:r>
                      <a:r>
                        <a:rPr lang="en-AU" sz="2400" dirty="0">
                          <a:effectLst/>
                        </a:rPr>
                        <a:t> the appliance, or make it unusable!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519935"/>
                  </a:ext>
                </a:extLst>
              </a:tr>
            </a:tbl>
          </a:graphicData>
        </a:graphic>
      </p:graphicFrame>
      <p:pic>
        <p:nvPicPr>
          <p:cNvPr id="33794" name="Picture 2" descr="https://www.educationperfect.com/media/content/Science/1443139276.177741g/1443139276034-4072717864274330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3630613"/>
            <a:ext cx="38004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8628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Ways to stop short circuits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889000" y="225853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Here is a model of a typical </a:t>
            </a:r>
            <a:r>
              <a:rPr lang="en-AU" sz="2400" b="1" dirty="0">
                <a:solidFill>
                  <a:srgbClr val="FF0000"/>
                </a:solidFill>
                <a:latin typeface="+mj-lt"/>
              </a:rPr>
              <a:t>fuse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. There is always a fuse connected to the </a:t>
            </a:r>
            <a:r>
              <a:rPr lang="en-AU" sz="2400" b="1" dirty="0">
                <a:solidFill>
                  <a:srgbClr val="FF0000"/>
                </a:solidFill>
                <a:latin typeface="+mj-lt"/>
              </a:rPr>
              <a:t>active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wire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. It consists of a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thin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length of copper wire, held in a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ceramic carrier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. If the current through it becomes too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high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, the thin wire </a:t>
            </a:r>
            <a:r>
              <a:rPr lang="en-AU" sz="2400" b="1" dirty="0">
                <a:solidFill>
                  <a:srgbClr val="0000FF"/>
                </a:solidFill>
                <a:latin typeface="+mj-lt"/>
              </a:rPr>
              <a:t>melts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and breaks the circuit.</a:t>
            </a:r>
            <a:endParaRPr lang="en-AU" sz="2400" dirty="0">
              <a:latin typeface="+mj-lt"/>
            </a:endParaRPr>
          </a:p>
        </p:txBody>
      </p:sp>
      <p:pic>
        <p:nvPicPr>
          <p:cNvPr id="34818" name="Picture 2" descr="https://www.educationperfect.com/media/content/Science/1443150137.372081g/1443150148452-1158097142678244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1885950"/>
            <a:ext cx="36480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03300" y="4888637"/>
            <a:ext cx="101981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A </a:t>
            </a:r>
            <a:r>
              <a:rPr lang="en-AU" sz="2400" b="1" dirty="0">
                <a:solidFill>
                  <a:srgbClr val="FF0000"/>
                </a:solidFill>
                <a:latin typeface="+mj-lt"/>
              </a:rPr>
              <a:t>circuit breaker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does the same job, but in a different way. It contains a small </a:t>
            </a:r>
            <a:r>
              <a:rPr lang="en-AU" sz="2400" b="1" dirty="0">
                <a:solidFill>
                  <a:srgbClr val="0000FF"/>
                </a:solidFill>
                <a:latin typeface="+mj-lt"/>
              </a:rPr>
              <a:t>electromagnet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that opens a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switch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when the current becomes too high. When the switch opens, the circuit breaks. It can open in a very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short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amount of time, which saves the circuit from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overheating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and melting.</a:t>
            </a:r>
            <a:endParaRPr lang="en-A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56087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Personal Safety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fontAlgn="ctr">
              <a:buFont typeface="+mj-lt"/>
              <a:buAutoNum type="arabicPeriod"/>
            </a:pPr>
            <a:endParaRPr lang="en-AU" sz="2400" dirty="0"/>
          </a:p>
          <a:p>
            <a:pPr marL="457200" indent="-457200" fontAlgn="ctr">
              <a:buFont typeface="+mj-lt"/>
              <a:buAutoNum type="arabicPeriod"/>
            </a:pPr>
            <a:r>
              <a:rPr lang="en-AU" sz="2400" dirty="0"/>
              <a:t>Do not try to </a:t>
            </a:r>
            <a:r>
              <a:rPr lang="en-AU" sz="2400" b="1" dirty="0"/>
              <a:t>repair</a:t>
            </a:r>
            <a:r>
              <a:rPr lang="en-AU" sz="2400" dirty="0"/>
              <a:t> an electrical appliance yourself, unless you are </a:t>
            </a:r>
            <a:r>
              <a:rPr lang="en-AU" sz="2400" b="1" dirty="0"/>
              <a:t>qualified</a:t>
            </a:r>
            <a:r>
              <a:rPr lang="en-AU" sz="2400" dirty="0" smtClean="0"/>
              <a:t>.</a:t>
            </a:r>
            <a:endParaRPr lang="en-AU" sz="2400" dirty="0"/>
          </a:p>
          <a:p>
            <a:pPr marL="457200" indent="-457200" fontAlgn="ctr">
              <a:buFont typeface="+mj-lt"/>
              <a:buAutoNum type="arabicPeriod"/>
            </a:pPr>
            <a:r>
              <a:rPr lang="en-AU" sz="2400" dirty="0"/>
              <a:t>Never mix </a:t>
            </a:r>
            <a:r>
              <a:rPr lang="en-AU" sz="2400" b="1" dirty="0">
                <a:solidFill>
                  <a:srgbClr val="FF0000"/>
                </a:solidFill>
              </a:rPr>
              <a:t>electricity</a:t>
            </a:r>
            <a:r>
              <a:rPr lang="en-AU" sz="2400" dirty="0"/>
              <a:t> and </a:t>
            </a:r>
            <a:r>
              <a:rPr lang="en-AU" sz="2400" b="1" dirty="0">
                <a:solidFill>
                  <a:srgbClr val="0000FF"/>
                </a:solidFill>
              </a:rPr>
              <a:t>water</a:t>
            </a:r>
            <a:r>
              <a:rPr lang="en-AU" sz="2400" dirty="0" smtClean="0"/>
              <a:t>.</a:t>
            </a:r>
            <a:endParaRPr lang="en-AU" sz="2400" dirty="0"/>
          </a:p>
          <a:p>
            <a:pPr marL="457200" indent="-457200" fontAlgn="ctr">
              <a:buFont typeface="+mj-lt"/>
              <a:buAutoNum type="arabicPeriod"/>
            </a:pPr>
            <a:r>
              <a:rPr lang="en-AU" sz="2400" dirty="0"/>
              <a:t>Replace all </a:t>
            </a:r>
            <a:r>
              <a:rPr lang="en-AU" sz="2400" b="1" dirty="0"/>
              <a:t>defective</a:t>
            </a:r>
            <a:r>
              <a:rPr lang="en-AU" sz="2400" dirty="0"/>
              <a:t> or </a:t>
            </a:r>
            <a:r>
              <a:rPr lang="en-AU" sz="2400" b="1" dirty="0"/>
              <a:t>damaged</a:t>
            </a:r>
            <a:r>
              <a:rPr lang="en-AU" sz="2400" dirty="0"/>
              <a:t> appliances and cords</a:t>
            </a:r>
            <a:r>
              <a:rPr lang="en-AU" sz="2400" dirty="0" smtClean="0"/>
              <a:t>.</a:t>
            </a:r>
            <a:endParaRPr lang="en-AU" sz="2400" dirty="0"/>
          </a:p>
          <a:p>
            <a:pPr marL="457200" indent="-457200" fontAlgn="ctr">
              <a:buFont typeface="+mj-lt"/>
              <a:buAutoNum type="arabicPeriod"/>
            </a:pPr>
            <a:r>
              <a:rPr lang="en-AU" sz="2400" dirty="0"/>
              <a:t>Do not perform experiments on appliances that are </a:t>
            </a:r>
            <a:r>
              <a:rPr lang="en-AU" sz="2400" b="1" dirty="0"/>
              <a:t>switched </a:t>
            </a:r>
            <a:r>
              <a:rPr lang="en-AU" sz="2400" b="1" dirty="0">
                <a:solidFill>
                  <a:srgbClr val="FF0000"/>
                </a:solidFill>
              </a:rPr>
              <a:t>on</a:t>
            </a:r>
            <a:r>
              <a:rPr lang="en-AU" sz="2400" dirty="0" smtClean="0"/>
              <a:t>.</a:t>
            </a:r>
            <a:endParaRPr lang="en-AU" sz="2400" dirty="0"/>
          </a:p>
          <a:p>
            <a:pPr marL="457200" indent="-457200" fontAlgn="ctr">
              <a:buFont typeface="+mj-lt"/>
              <a:buAutoNum type="arabicPeriod"/>
            </a:pPr>
            <a:r>
              <a:rPr lang="en-AU" sz="2400" dirty="0"/>
              <a:t>Stay away from overhead </a:t>
            </a:r>
            <a:r>
              <a:rPr lang="en-AU" sz="2400" b="1" dirty="0"/>
              <a:t>power lines</a:t>
            </a:r>
            <a:r>
              <a:rPr lang="en-AU" sz="2400" dirty="0" smtClean="0"/>
              <a:t>.</a:t>
            </a:r>
            <a:endParaRPr lang="en-AU" sz="2400" dirty="0"/>
          </a:p>
          <a:p>
            <a:pPr marL="457200" indent="-457200" fontAlgn="ctr">
              <a:buFont typeface="+mj-lt"/>
              <a:buAutoNum type="arabicPeriod"/>
            </a:pPr>
            <a:r>
              <a:rPr lang="en-AU" sz="2400" dirty="0"/>
              <a:t>Make sure you're up to date on your </a:t>
            </a:r>
            <a:r>
              <a:rPr lang="en-AU" sz="2400" b="1" dirty="0"/>
              <a:t>first aid</a:t>
            </a:r>
            <a:r>
              <a:rPr lang="en-AU" sz="2400" dirty="0"/>
              <a:t> skills</a:t>
            </a:r>
            <a:r>
              <a:rPr lang="en-AU" sz="2400" dirty="0" smtClean="0"/>
              <a:t>.</a:t>
            </a:r>
            <a:endParaRPr lang="en-AU" sz="2400" dirty="0"/>
          </a:p>
          <a:p>
            <a:endParaRPr lang="en-AU" dirty="0"/>
          </a:p>
        </p:txBody>
      </p:sp>
      <p:pic>
        <p:nvPicPr>
          <p:cNvPr id="35842" name="Picture 2" descr="https://www.educationperfect.com/Images/Content/History/1399861931641-12992386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25" y="4551363"/>
            <a:ext cx="2857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5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Same Charges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792" y="1209056"/>
            <a:ext cx="11029615" cy="3678303"/>
          </a:xfrm>
        </p:spPr>
        <p:txBody>
          <a:bodyPr/>
          <a:lstStyle/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Objects with the </a:t>
            </a:r>
            <a:r>
              <a:rPr lang="en-AU" sz="2400" b="1" dirty="0">
                <a:solidFill>
                  <a:srgbClr val="01A3A4"/>
                </a:solidFill>
                <a:latin typeface="+mj-lt"/>
              </a:rPr>
              <a:t>same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 charge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  <a:r>
              <a:rPr lang="en-AU" sz="2400" b="1" dirty="0">
                <a:solidFill>
                  <a:srgbClr val="01A3A4"/>
                </a:solidFill>
                <a:latin typeface="+mj-lt"/>
              </a:rPr>
              <a:t>repel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each other through the </a:t>
            </a:r>
            <a:r>
              <a:rPr lang="en-AU" sz="2400" b="1" dirty="0">
                <a:solidFill>
                  <a:srgbClr val="444444"/>
                </a:solidFill>
                <a:latin typeface="+mj-lt"/>
              </a:rPr>
              <a:t>electrostatic force</a:t>
            </a:r>
            <a:r>
              <a:rPr lang="en-AU" sz="2400" b="1" dirty="0" smtClean="0">
                <a:solidFill>
                  <a:srgbClr val="444444"/>
                </a:solidFill>
                <a:latin typeface="+mj-lt"/>
              </a:rPr>
              <a:t>.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</a:t>
            </a:r>
          </a:p>
          <a:p>
            <a:r>
              <a:rPr lang="en-AU" sz="2400" dirty="0">
                <a:solidFill>
                  <a:srgbClr val="444444"/>
                </a:solidFill>
                <a:latin typeface="+mj-lt"/>
              </a:rPr>
              <a:t>Two </a:t>
            </a:r>
            <a:r>
              <a:rPr lang="en-AU" sz="2400" b="1" dirty="0">
                <a:solidFill>
                  <a:srgbClr val="EE5253"/>
                </a:solidFill>
                <a:latin typeface="+mj-lt"/>
              </a:rPr>
              <a:t>positively charged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objects will </a:t>
            </a:r>
            <a:r>
              <a:rPr lang="en-AU" sz="2400" b="1" dirty="0">
                <a:solidFill>
                  <a:srgbClr val="01A3A4"/>
                </a:solidFill>
                <a:latin typeface="+mj-lt"/>
              </a:rPr>
              <a:t>push</a:t>
            </a:r>
            <a:r>
              <a:rPr lang="en-AU" sz="2400" dirty="0">
                <a:solidFill>
                  <a:srgbClr val="444444"/>
                </a:solidFill>
                <a:latin typeface="+mj-lt"/>
              </a:rPr>
              <a:t> each other apart.</a:t>
            </a:r>
          </a:p>
          <a:p>
            <a:endParaRPr lang="en-AU" dirty="0"/>
          </a:p>
        </p:txBody>
      </p:sp>
      <p:pic>
        <p:nvPicPr>
          <p:cNvPr id="5122" name="Picture 2" descr="https://www.educationperfect.com/media/content/Science/1504566402.362711f/1504566406554-113873816186816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795712"/>
            <a:ext cx="33528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97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653</TotalTime>
  <Words>949</Words>
  <Application>Microsoft Office PowerPoint</Application>
  <PresentationFormat>Widescreen</PresentationFormat>
  <Paragraphs>342</Paragraphs>
  <Slides>86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4" baseType="lpstr">
      <vt:lpstr>-apple-system</vt:lpstr>
      <vt:lpstr>Arial</vt:lpstr>
      <vt:lpstr>Cambria Math</vt:lpstr>
      <vt:lpstr>Corbel</vt:lpstr>
      <vt:lpstr>Gill Sans MT</vt:lpstr>
      <vt:lpstr>KaTeX_Main</vt:lpstr>
      <vt:lpstr>Wingdings 2</vt:lpstr>
      <vt:lpstr>Dividend</vt:lpstr>
      <vt:lpstr>Electrical Circuits</vt:lpstr>
      <vt:lpstr>Charges &amp; Current</vt:lpstr>
      <vt:lpstr>Learning Intentions</vt:lpstr>
      <vt:lpstr>Atoms</vt:lpstr>
      <vt:lpstr>Charged particles</vt:lpstr>
      <vt:lpstr>Electrons</vt:lpstr>
      <vt:lpstr>Static Electricity</vt:lpstr>
      <vt:lpstr>Electrostatic forces</vt:lpstr>
      <vt:lpstr>Same Charges</vt:lpstr>
      <vt:lpstr>Electric Charges</vt:lpstr>
      <vt:lpstr>PowerPoint Presentation</vt:lpstr>
      <vt:lpstr>PowerPoint Presentation</vt:lpstr>
      <vt:lpstr>Electricity</vt:lpstr>
      <vt:lpstr>Conductors</vt:lpstr>
      <vt:lpstr>Metals are good conductors</vt:lpstr>
      <vt:lpstr>Insulators</vt:lpstr>
      <vt:lpstr>Semiconductors</vt:lpstr>
      <vt:lpstr>Electrons transferred to an insulator</vt:lpstr>
      <vt:lpstr>Electrons transferred to a conductor</vt:lpstr>
      <vt:lpstr>Circuit Introduction</vt:lpstr>
      <vt:lpstr>Electron flow in a circuit</vt:lpstr>
      <vt:lpstr>Current</vt:lpstr>
      <vt:lpstr>Conventional Current</vt:lpstr>
      <vt:lpstr>Potential DiffereNce</vt:lpstr>
      <vt:lpstr>Potential difference calculations</vt:lpstr>
      <vt:lpstr>PowerPoint Presentation</vt:lpstr>
      <vt:lpstr>Circuit Diagrams</vt:lpstr>
      <vt:lpstr>Wire</vt:lpstr>
      <vt:lpstr>Light Bulb</vt:lpstr>
      <vt:lpstr>Resistor</vt:lpstr>
      <vt:lpstr>Cell</vt:lpstr>
      <vt:lpstr>Battery</vt:lpstr>
      <vt:lpstr>Switches</vt:lpstr>
      <vt:lpstr>Ammeters and Voltmeters</vt:lpstr>
      <vt:lpstr>Power &amp; Ohmic/Non-ohmic Resistance</vt:lpstr>
      <vt:lpstr>Learning Intentions</vt:lpstr>
      <vt:lpstr>Resistance</vt:lpstr>
      <vt:lpstr>Ohms</vt:lpstr>
      <vt:lpstr>High and Low Resistance</vt:lpstr>
      <vt:lpstr>Voltage Drop</vt:lpstr>
      <vt:lpstr>Resistance Defined</vt:lpstr>
      <vt:lpstr>What affects resistance?</vt:lpstr>
      <vt:lpstr>Resistivity</vt:lpstr>
      <vt:lpstr>Finding the resistance</vt:lpstr>
      <vt:lpstr>Ohm’s Law</vt:lpstr>
      <vt:lpstr>Voltage and resistance</vt:lpstr>
      <vt:lpstr>Current and resistance</vt:lpstr>
      <vt:lpstr>Ohm’s law Equation</vt:lpstr>
      <vt:lpstr>Ohmic device</vt:lpstr>
      <vt:lpstr>Non-ohmic device</vt:lpstr>
      <vt:lpstr>Power</vt:lpstr>
      <vt:lpstr>Converting energy values to kilowatt-hours</vt:lpstr>
      <vt:lpstr>Parallel &amp; Series circuits</vt:lpstr>
      <vt:lpstr>Learning Intentions</vt:lpstr>
      <vt:lpstr>Series circuit</vt:lpstr>
      <vt:lpstr>Parallel Circuit</vt:lpstr>
      <vt:lpstr>Series and parallel circuits</vt:lpstr>
      <vt:lpstr>Kirchhoff’s current law</vt:lpstr>
      <vt:lpstr>Kirchhoff’s energy (or Voltage) law</vt:lpstr>
      <vt:lpstr>Kirchhoff’s energy (or voltage) law</vt:lpstr>
      <vt:lpstr>Voltage and Current in Series Circuit</vt:lpstr>
      <vt:lpstr>Voltage and current In parallel circuit</vt:lpstr>
      <vt:lpstr>Simplifying resistance</vt:lpstr>
      <vt:lpstr>Combination circuit</vt:lpstr>
      <vt:lpstr>Thévenin's Theorem</vt:lpstr>
      <vt:lpstr>Using Thévenin's Theorem</vt:lpstr>
      <vt:lpstr>Thévenin's Example</vt:lpstr>
      <vt:lpstr>Components &amp; Safety</vt:lpstr>
      <vt:lpstr>Learning Intentions</vt:lpstr>
      <vt:lpstr>Diodes</vt:lpstr>
      <vt:lpstr>Circuit symbol-Diode</vt:lpstr>
      <vt:lpstr>Light-emitting diode (LED)</vt:lpstr>
      <vt:lpstr>PowerPoint Presentation</vt:lpstr>
      <vt:lpstr>Types of Resistors</vt:lpstr>
      <vt:lpstr>Rheostat</vt:lpstr>
      <vt:lpstr>Light-dependent resistor</vt:lpstr>
      <vt:lpstr>Thermistor</vt:lpstr>
      <vt:lpstr>Input transducers</vt:lpstr>
      <vt:lpstr>Output Transducers</vt:lpstr>
      <vt:lpstr>Alternating Current</vt:lpstr>
      <vt:lpstr>Cable</vt:lpstr>
      <vt:lpstr>Power points</vt:lpstr>
      <vt:lpstr>Active/Earth /Neutral</vt:lpstr>
      <vt:lpstr>Short circuit</vt:lpstr>
      <vt:lpstr>Ways to stop short circuits</vt:lpstr>
      <vt:lpstr>Personal Safety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Electrical Circuits</dc:title>
  <dc:creator>Joseph D'cruz</dc:creator>
  <cp:lastModifiedBy>Joseph D'cruz</cp:lastModifiedBy>
  <cp:revision>34</cp:revision>
  <dcterms:created xsi:type="dcterms:W3CDTF">2019-12-22T09:48:59Z</dcterms:created>
  <dcterms:modified xsi:type="dcterms:W3CDTF">2019-12-23T05:48:16Z</dcterms:modified>
</cp:coreProperties>
</file>